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76"/>
  </p:notes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7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9" r:id="rId30"/>
    <p:sldId id="290" r:id="rId31"/>
    <p:sldId id="291" r:id="rId32"/>
    <p:sldId id="292" r:id="rId33"/>
    <p:sldId id="293" r:id="rId34"/>
    <p:sldId id="333" r:id="rId35"/>
    <p:sldId id="295" r:id="rId36"/>
    <p:sldId id="334" r:id="rId37"/>
    <p:sldId id="335" r:id="rId38"/>
    <p:sldId id="288" r:id="rId39"/>
    <p:sldId id="336" r:id="rId40"/>
    <p:sldId id="337" r:id="rId41"/>
    <p:sldId id="338" r:id="rId42"/>
    <p:sldId id="339" r:id="rId43"/>
    <p:sldId id="340" r:id="rId44"/>
    <p:sldId id="341" r:id="rId45"/>
    <p:sldId id="342" r:id="rId46"/>
    <p:sldId id="343" r:id="rId47"/>
    <p:sldId id="344" r:id="rId48"/>
    <p:sldId id="345" r:id="rId49"/>
    <p:sldId id="346" r:id="rId50"/>
    <p:sldId id="347" r:id="rId51"/>
    <p:sldId id="348" r:id="rId52"/>
    <p:sldId id="349" r:id="rId53"/>
    <p:sldId id="350" r:id="rId54"/>
    <p:sldId id="274" r:id="rId55"/>
    <p:sldId id="351" r:id="rId56"/>
    <p:sldId id="352" r:id="rId57"/>
    <p:sldId id="353" r:id="rId58"/>
    <p:sldId id="354" r:id="rId59"/>
    <p:sldId id="355" r:id="rId60"/>
    <p:sldId id="356" r:id="rId61"/>
    <p:sldId id="357" r:id="rId62"/>
    <p:sldId id="358" r:id="rId63"/>
    <p:sldId id="359" r:id="rId64"/>
    <p:sldId id="360" r:id="rId65"/>
    <p:sldId id="361" r:id="rId66"/>
    <p:sldId id="362" r:id="rId67"/>
    <p:sldId id="363" r:id="rId68"/>
    <p:sldId id="364" r:id="rId69"/>
    <p:sldId id="365" r:id="rId70"/>
    <p:sldId id="366" r:id="rId71"/>
    <p:sldId id="367" r:id="rId72"/>
    <p:sldId id="368" r:id="rId73"/>
    <p:sldId id="331" r:id="rId74"/>
    <p:sldId id="294" r:id="rId7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20"/>
    <p:restoredTop sz="93532"/>
  </p:normalViewPr>
  <p:slideViewPr>
    <p:cSldViewPr>
      <p:cViewPr varScale="1">
        <p:scale>
          <a:sx n="92" d="100"/>
          <a:sy n="92" d="100"/>
        </p:scale>
        <p:origin x="188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62B1D6-8B29-4576-8BF9-C029168734D1}" type="datetimeFigureOut">
              <a:rPr lang="zh-CN" altLang="en-US" smtClean="0"/>
              <a:t>2019/9/4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5B0B3-4BDA-47AE-8AAF-04CE7632D5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944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RISC</a:t>
            </a:r>
            <a:r>
              <a:rPr kumimoji="1" lang="zh-CN" altLang="en-US" dirty="0"/>
              <a:t>的目标是最小化指令集，</a:t>
            </a:r>
            <a:r>
              <a:rPr kumimoji="1" lang="en-US" altLang="zh-CN" dirty="0" err="1"/>
              <a:t>subi</a:t>
            </a:r>
            <a:r>
              <a:rPr kumimoji="1" lang="zh-CN" altLang="en-US" dirty="0"/>
              <a:t>可以用加法指令代替。但是，为什么会有寄存器的</a:t>
            </a:r>
            <a:r>
              <a:rPr kumimoji="1" lang="en-US" altLang="zh-CN" dirty="0"/>
              <a:t>sub</a:t>
            </a:r>
            <a:r>
              <a:rPr kumimoji="1" lang="zh-CN" altLang="en-US" dirty="0"/>
              <a:t>指令？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44C091-1571-3E43-BAF8-5371B0E16C2E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8215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我们的实验中选择都忽略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44C091-1571-3E43-BAF8-5371B0E16C2E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9227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在内核中，或者</a:t>
            </a:r>
            <a:r>
              <a:rPr lang="en-US" altLang="zh-CN" dirty="0"/>
              <a:t>C</a:t>
            </a:r>
            <a:r>
              <a:rPr lang="zh-CN" altLang="en-US" dirty="0"/>
              <a:t>语言的结构化处理中，</a:t>
            </a:r>
            <a:r>
              <a:rPr lang="en-US" altLang="zh-CN" dirty="0" err="1"/>
              <a:t>goto</a:t>
            </a:r>
            <a:r>
              <a:rPr lang="zh-CN" altLang="en-US" dirty="0"/>
              <a:t>要比别的结构方便的多。一般认为用结构化的方式使用</a:t>
            </a:r>
            <a:r>
              <a:rPr lang="en-US" altLang="zh-CN" dirty="0" err="1"/>
              <a:t>goto</a:t>
            </a:r>
            <a:r>
              <a:rPr lang="zh-CN" altLang="en-US" dirty="0"/>
              <a:t>还是可以忍受的，但是不能随便乱跳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44C091-1571-3E43-BAF8-5371B0E16C2E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2256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44C091-1571-3E43-BAF8-5371B0E16C2E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7816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44C091-1571-3E43-BAF8-5371B0E16C2E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0346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la</a:t>
            </a:r>
            <a:r>
              <a:rPr kumimoji="1" lang="zh-CN" altLang="en-US" dirty="0"/>
              <a:t>指令需要链接器的帮助来填入真实的地址，</a:t>
            </a:r>
            <a:r>
              <a:rPr kumimoji="1" lang="en-US" altLang="zh-CN" dirty="0"/>
              <a:t>la</a:t>
            </a:r>
            <a:r>
              <a:rPr kumimoji="1" lang="zh-CN" altLang="en-US" dirty="0"/>
              <a:t> </a:t>
            </a:r>
            <a:r>
              <a:rPr kumimoji="1" lang="en-US" altLang="zh-CN" dirty="0"/>
              <a:t>$2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addr</a:t>
            </a:r>
            <a:r>
              <a:rPr kumimoji="1" lang="zh-CN" altLang="en-US" dirty="0"/>
              <a:t> </a:t>
            </a:r>
            <a:r>
              <a:rPr kumimoji="1" lang="en-US" altLang="zh-CN" dirty="0">
                <a:sym typeface="Wingdings" pitchFamily="2" charset="2"/>
              </a:rPr>
              <a:t>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 err="1">
                <a:sym typeface="Wingdings" pitchFamily="2" charset="2"/>
              </a:rPr>
              <a:t>lui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at,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%hi(</a:t>
            </a:r>
            <a:r>
              <a:rPr kumimoji="1" lang="en-US" altLang="zh-CN" dirty="0" err="1">
                <a:sym typeface="Wingdings" pitchFamily="2" charset="2"/>
              </a:rPr>
              <a:t>addr</a:t>
            </a:r>
            <a:r>
              <a:rPr kumimoji="1" lang="en-US" altLang="zh-CN" dirty="0">
                <a:sym typeface="Wingdings" pitchFamily="2" charset="2"/>
              </a:rPr>
              <a:t>)</a:t>
            </a:r>
            <a:r>
              <a:rPr kumimoji="1" lang="zh-CN" altLang="en-US" dirty="0">
                <a:sym typeface="Wingdings" pitchFamily="2" charset="2"/>
              </a:rPr>
              <a:t>     </a:t>
            </a:r>
            <a:r>
              <a:rPr kumimoji="1" lang="en-US" altLang="zh-CN" dirty="0" err="1">
                <a:sym typeface="Wingdings" pitchFamily="2" charset="2"/>
              </a:rPr>
              <a:t>addiu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$2,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at,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%lo(</a:t>
            </a:r>
            <a:r>
              <a:rPr kumimoji="1" lang="en-US" altLang="zh-CN" dirty="0" err="1">
                <a:sym typeface="Wingdings" pitchFamily="2" charset="2"/>
              </a:rPr>
              <a:t>addr</a:t>
            </a:r>
            <a:r>
              <a:rPr kumimoji="1" lang="en-US" altLang="zh-CN" dirty="0">
                <a:sym typeface="Wingdings" pitchFamily="2" charset="2"/>
              </a:rPr>
              <a:t>)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3FEE9-CB50-924F-9F26-419B5B647DE2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9035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3FEE9-CB50-924F-9F26-419B5B647DE2}" type="slidenum">
              <a:rPr kumimoji="1" lang="zh-CN" altLang="en-US" smtClean="0"/>
              <a:t>66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8491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EC01EA-BED1-4B3F-88CD-0DD882316650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2019/9/4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 dirty="0">
              <a:solidFill>
                <a:srgbClr val="1F497D"/>
              </a:solidFill>
            </a:endParaRPr>
          </a:p>
        </p:txBody>
      </p:sp>
      <p:sp>
        <p:nvSpPr>
          <p:cNvPr id="6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4F7C2F-BCBD-A149-8F90-21DECE8FB1A6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E44C44-03C6-46DE-AD22-8F2E4D9C083D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2019/9/4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6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8CD7A6-1B93-9844-850A-7A754EAB083E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7" name="直接连接符 28"/>
          <p:cNvSpPr>
            <a:spLocks noChangeShapeType="1"/>
          </p:cNvSpPr>
          <p:nvPr userDrawn="1"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  <a:ea typeface="宋体" charset="0"/>
              <a:cs typeface="宋体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D164C4-7FD6-4C12-BF0C-760DA1E4CC06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2019/9/4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6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5F886C-0A22-6F4D-BC08-A1674DBCDE43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A7A0A2-59A1-4280-8BD0-4964717E7613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2019/9/4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7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9122E1-BD46-574B-9943-26C68811A002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8" name="直接连接符 28"/>
          <p:cNvSpPr>
            <a:spLocks noChangeShapeType="1"/>
          </p:cNvSpPr>
          <p:nvPr userDrawn="1"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  <a:ea typeface="宋体" charset="0"/>
              <a:cs typeface="宋体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68761"/>
            <a:ext cx="4040188" cy="5760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988842"/>
            <a:ext cx="4040188" cy="413732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268761"/>
            <a:ext cx="4041775" cy="5760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988842"/>
            <a:ext cx="4041775" cy="413732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0FB6F5-84EC-4E0D-8BF3-115F21188C2E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2019/9/4</a:t>
            </a:fld>
            <a:endParaRPr lang="zh-CN" altLang="en-US" dirty="0">
              <a:solidFill>
                <a:srgbClr val="1F497D"/>
              </a:solidFill>
            </a:endParaRPr>
          </a:p>
        </p:txBody>
      </p:sp>
      <p:sp>
        <p:nvSpPr>
          <p:cNvPr id="8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9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3E8BE7-6E3E-B64D-A23E-8CEB690E7C2B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D22AB1-BFF8-499F-8443-9B2E7839B4F0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2019/9/4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4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CA681B-4702-CB4A-9A29-560E57031AB1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6" name="直接连接符 28"/>
          <p:cNvSpPr>
            <a:spLocks noChangeShapeType="1"/>
          </p:cNvSpPr>
          <p:nvPr userDrawn="1"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  <a:ea typeface="宋体" charset="0"/>
              <a:cs typeface="宋体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950706-ECF1-4318-B99A-90D45C6AA0BB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2019/9/4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3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4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646815-98F3-E14D-9C5E-D0E4A86CE9AC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2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Arial" charset="0"/>
              </a:rPr>
              <a:t>单击此处编辑母版标题样式</a:t>
            </a:r>
          </a:p>
        </p:txBody>
      </p:sp>
      <p:sp>
        <p:nvSpPr>
          <p:cNvPr id="1027" name="文本占位符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>
                <a:sym typeface="Times New Roman" charset="0"/>
              </a:rPr>
              <a:t>单击此处编辑母版文本样式</a:t>
            </a:r>
            <a:endParaRPr lang="zh-CN" dirty="0">
              <a:sym typeface="Times New Roman" charset="0"/>
            </a:endParaRPr>
          </a:p>
          <a:p>
            <a:pPr lvl="1"/>
            <a:r>
              <a:rPr lang="zh-CN" altLang="en-US" dirty="0">
                <a:sym typeface="Times New Roman" charset="0"/>
              </a:rPr>
              <a:t>第二级</a:t>
            </a:r>
            <a:endParaRPr lang="zh-CN" dirty="0">
              <a:sym typeface="Times New Roman" charset="0"/>
            </a:endParaRPr>
          </a:p>
          <a:p>
            <a:pPr lvl="2"/>
            <a:r>
              <a:rPr lang="zh-CN" altLang="en-US" dirty="0">
                <a:sym typeface="Times New Roman" charset="0"/>
              </a:rPr>
              <a:t>第三级</a:t>
            </a:r>
            <a:endParaRPr lang="zh-CN" dirty="0">
              <a:sym typeface="Times New Roman" charset="0"/>
            </a:endParaRPr>
          </a:p>
          <a:p>
            <a:pPr lvl="3"/>
            <a:r>
              <a:rPr lang="zh-CN" altLang="en-US" dirty="0">
                <a:sym typeface="Times New Roman" charset="0"/>
              </a:rPr>
              <a:t>第四级</a:t>
            </a:r>
            <a:endParaRPr lang="zh-CN" dirty="0">
              <a:sym typeface="Times New Roman" charset="0"/>
            </a:endParaRPr>
          </a:p>
          <a:p>
            <a:pPr lvl="4"/>
            <a:r>
              <a:rPr lang="zh-CN" altLang="en-US" dirty="0">
                <a:sym typeface="Times New Roman" charset="0"/>
              </a:rPr>
              <a:t>第五级</a:t>
            </a:r>
          </a:p>
        </p:txBody>
      </p:sp>
      <p:sp>
        <p:nvSpPr>
          <p:cNvPr id="1028" name="日期占位符 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400800" y="6356350"/>
            <a:ext cx="228917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tx2"/>
                </a:solidFill>
                <a:latin typeface="Times New Roman" charset="0"/>
                <a:ea typeface="MS PMincho" charset="0"/>
                <a:cs typeface="MS PMincho" charset="0"/>
                <a:sym typeface="Times New Roman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A33CCD-C3E4-46B0-B1A7-A615C45AAD83}" type="datetime1">
              <a:rPr lang="zh-CN" altLang="en-US" smtClean="0">
                <a:solidFill>
                  <a:srgbClr val="1F497D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2019/9/4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1029" name="页脚占位符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98775" y="6356350"/>
            <a:ext cx="3505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chemeClr val="tx2"/>
                </a:solidFill>
                <a:latin typeface="+mn-lt"/>
                <a:ea typeface="MS PMincho" pitchFamily="18" charset="-128"/>
                <a:cs typeface="+mn-cs"/>
                <a:sym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>
              <a:solidFill>
                <a:srgbClr val="1F497D"/>
              </a:solidFill>
            </a:endParaRPr>
          </a:p>
        </p:txBody>
      </p:sp>
      <p:sp>
        <p:nvSpPr>
          <p:cNvPr id="1030" name="灯片编号占位符 2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tx2"/>
                </a:solidFill>
                <a:latin typeface="Times New Roman" charset="0"/>
                <a:ea typeface="MS PMincho" charset="0"/>
                <a:cs typeface="MS PMincho" charset="0"/>
                <a:sym typeface="Times New Roman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A699BF4-CA54-C245-A21A-8FEB3FE020E5}" type="slidenum">
              <a:rPr lang="en-US" altLang="zh-CN">
                <a:solidFill>
                  <a:srgbClr val="1F497D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1031" name="直接连接符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032" name="直接连接符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033" name="等腰三角形 9"/>
          <p:cNvSpPr>
            <a:spLocks noChangeAspect="1" noChangeArrowheads="1"/>
          </p:cNvSpPr>
          <p:nvPr/>
        </p:nvSpPr>
        <p:spPr bwMode="auto"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FFFFFF"/>
              </a:solidFill>
              <a:latin typeface="Times New Roman" pitchFamily="18" charset="0"/>
              <a:cs typeface="Times New Roman" pitchFamily="18" charset="0"/>
              <a:sym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08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Gill Sans MT" panose="020B0502020104020203" pitchFamily="34" charset="0"/>
          <a:ea typeface="+mn-ea"/>
          <a:cs typeface="微软雅黑" charset="0"/>
          <a:sym typeface="Arial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Gill Sans MT" pitchFamily="34" charset="0"/>
          <a:ea typeface="微软雅黑" pitchFamily="34" charset="-122"/>
          <a:cs typeface="微软雅黑" charset="0"/>
          <a:sym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Gill Sans MT" pitchFamily="34" charset="0"/>
          <a:ea typeface="微软雅黑" pitchFamily="34" charset="-122"/>
          <a:cs typeface="微软雅黑" charset="0"/>
          <a:sym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Gill Sans MT" pitchFamily="34" charset="0"/>
          <a:ea typeface="微软雅黑" pitchFamily="34" charset="-122"/>
          <a:cs typeface="微软雅黑" charset="0"/>
          <a:sym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Gill Sans MT" pitchFamily="34" charset="0"/>
          <a:ea typeface="微软雅黑" pitchFamily="34" charset="-122"/>
          <a:cs typeface="微软雅黑" charset="0"/>
          <a:sym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黑体" pitchFamily="49" charset="-122"/>
          <a:sym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黑体" pitchFamily="49" charset="-122"/>
          <a:sym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黑体" pitchFamily="49" charset="-122"/>
          <a:sym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黑体" pitchFamily="49" charset="-122"/>
          <a:sym typeface="Arial" pitchFamily="34" charset="0"/>
        </a:defRPr>
      </a:lvl9pPr>
    </p:titleStyle>
    <p:bodyStyle>
      <a:lvl1pPr marL="273050" indent="-273050" algn="l" defTabSz="0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charset="0"/>
        <a:buChar char=""/>
        <a:defRPr kumimoji="1" sz="2600">
          <a:solidFill>
            <a:schemeClr val="tx1"/>
          </a:solidFill>
          <a:latin typeface="+mn-lt"/>
          <a:ea typeface="+mn-ea"/>
          <a:cs typeface="微软雅黑" charset="0"/>
          <a:sym typeface="Times New Roman" charset="0"/>
        </a:defRPr>
      </a:lvl1pPr>
      <a:lvl2pPr marL="547688" indent="-271463" algn="l" defTabSz="0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charset="0"/>
        <a:buChar char=""/>
        <a:defRPr kumimoji="1" sz="2300">
          <a:solidFill>
            <a:schemeClr val="tx2"/>
          </a:solidFill>
          <a:latin typeface="+mn-lt"/>
          <a:ea typeface="+mn-ea"/>
          <a:cs typeface="微软雅黑" charset="0"/>
          <a:sym typeface="Times New Roman" charset="0"/>
        </a:defRPr>
      </a:lvl2pPr>
      <a:lvl3pPr marL="822325" indent="-228600" algn="l" defTabSz="0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charset="0"/>
        <a:buChar char=""/>
        <a:defRPr kumimoji="1" sz="2000">
          <a:solidFill>
            <a:schemeClr val="tx1"/>
          </a:solidFill>
          <a:latin typeface="+mn-lt"/>
          <a:ea typeface="+mn-ea"/>
          <a:cs typeface="微软雅黑" charset="0"/>
          <a:sym typeface="Times New Roman" charset="0"/>
        </a:defRPr>
      </a:lvl3pPr>
      <a:lvl4pPr marL="1096963" indent="-227013" algn="l" defTabSz="0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charset="0"/>
        <a:buChar char=""/>
        <a:defRPr kumimoji="1" sz="2000">
          <a:solidFill>
            <a:schemeClr val="tx1"/>
          </a:solidFill>
          <a:latin typeface="+mn-lt"/>
          <a:ea typeface="+mn-ea"/>
          <a:cs typeface="微软雅黑" charset="0"/>
          <a:sym typeface="Times New Roman" charset="0"/>
        </a:defRPr>
      </a:lvl4pPr>
      <a:lvl5pPr marL="1371600" indent="-228600" algn="l" defTabSz="0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"/>
        <a:defRPr kumimoji="1" sz="1600">
          <a:solidFill>
            <a:schemeClr val="tx1"/>
          </a:solidFill>
          <a:latin typeface="+mn-lt"/>
          <a:ea typeface="+mn-ea"/>
          <a:cs typeface="微软雅黑" charset="0"/>
          <a:sym typeface="Times New Roman" charset="0"/>
        </a:defRPr>
      </a:lvl5pPr>
      <a:lvl6pPr marL="1828800" indent="-228600" algn="l" defTabSz="0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  <a:ea typeface="+mn-ea"/>
          <a:sym typeface="Times New Roman" pitchFamily="18" charset="0"/>
        </a:defRPr>
      </a:lvl6pPr>
      <a:lvl7pPr marL="2286000" indent="-228600" algn="l" defTabSz="0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  <a:ea typeface="+mn-ea"/>
          <a:sym typeface="Times New Roman" pitchFamily="18" charset="0"/>
        </a:defRPr>
      </a:lvl7pPr>
      <a:lvl8pPr marL="2743200" indent="-228600" algn="l" defTabSz="0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  <a:ea typeface="+mn-ea"/>
          <a:sym typeface="Times New Roman" pitchFamily="18" charset="0"/>
        </a:defRPr>
      </a:lvl8pPr>
      <a:lvl9pPr marL="3200400" indent="-228600" algn="l" defTabSz="0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  <a:ea typeface="+mn-ea"/>
          <a:sym typeface="Times New Roman" pitchFamily="18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3410/2008fa/MIPS_Vol1.pdf" TargetMode="External"/><Relationship Id="rId2" Type="http://schemas.openxmlformats.org/officeDocument/2006/relationships/hyperlink" Target="https://www.cs.cornell.edu/courses/cs3410/2008fa/MIPS_Vol2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zh-CN" b="1"/>
              <a:t>2019</a:t>
            </a:r>
            <a:r>
              <a:rPr lang="zh-CN" altLang="en-US" b="1"/>
              <a:t>年</a:t>
            </a:r>
            <a:r>
              <a:rPr lang="zh-CN" altLang="en-US" b="1" dirty="0"/>
              <a:t>秋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4F7C2F-BCBD-A149-8F90-21DECE8FB1A6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标题 1"/>
          <p:cNvSpPr>
            <a:spLocks noGrp="1" noChangeArrowheads="1"/>
          </p:cNvSpPr>
          <p:nvPr>
            <p:ph type="ctrTitle"/>
          </p:nvPr>
        </p:nvSpPr>
        <p:spPr/>
        <p:txBody>
          <a:bodyPr anchor="ctr"/>
          <a:lstStyle/>
          <a:p>
            <a:pPr algn="ctr" eaLnBrk="1" hangingPunct="1"/>
            <a:r>
              <a:rPr kumimoji="0" lang="en-US" altLang="zh-CN" sz="3600" b="1" dirty="0">
                <a:solidFill>
                  <a:srgbClr val="0000FF"/>
                </a:solidFill>
                <a:latin typeface="微软雅黑" charset="0"/>
                <a:ea typeface="微软雅黑" charset="0"/>
              </a:rPr>
              <a:t>MIPS</a:t>
            </a:r>
            <a:r>
              <a:rPr kumimoji="0" lang="zh-CN" altLang="en-US" sz="3600" b="1" dirty="0">
                <a:solidFill>
                  <a:srgbClr val="0000FF"/>
                </a:solidFill>
                <a:latin typeface="微软雅黑" charset="0"/>
                <a:ea typeface="微软雅黑" charset="0"/>
              </a:rPr>
              <a:t>指令系统</a:t>
            </a:r>
          </a:p>
        </p:txBody>
      </p:sp>
      <p:cxnSp>
        <p:nvCxnSpPr>
          <p:cNvPr id="10" name="直接连接符 20"/>
          <p:cNvCxnSpPr>
            <a:cxnSpLocks noChangeShapeType="1"/>
          </p:cNvCxnSpPr>
          <p:nvPr/>
        </p:nvCxnSpPr>
        <p:spPr bwMode="auto">
          <a:xfrm flipV="1">
            <a:off x="971600" y="5354166"/>
            <a:ext cx="7272337" cy="190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>
            <a:outerShdw blurRad="88900" dist="127000" algn="l" rotWithShape="0">
              <a:srgbClr val="000000">
                <a:alpha val="39999"/>
              </a:srgbClr>
            </a:outerShdw>
          </a:effectLst>
        </p:spPr>
      </p:cxnSp>
      <p:sp>
        <p:nvSpPr>
          <p:cNvPr id="11" name="标题 1"/>
          <p:cNvSpPr txBox="1">
            <a:spLocks noChangeArrowheads="1"/>
          </p:cNvSpPr>
          <p:nvPr/>
        </p:nvSpPr>
        <p:spPr bwMode="auto">
          <a:xfrm>
            <a:off x="5057775" y="322263"/>
            <a:ext cx="41052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 eaLnBrk="1" hangingPunct="1"/>
            <a:r>
              <a:rPr kumimoji="0" lang="zh-CN" altLang="en-US" dirty="0">
                <a:latin typeface="微软雅黑" charset="0"/>
                <a:ea typeface="微软雅黑" charset="0"/>
                <a:cs typeface="微软雅黑" charset="0"/>
                <a:sym typeface="Arial" charset="0"/>
              </a:rPr>
              <a:t>计算机组成原理</a:t>
            </a:r>
          </a:p>
        </p:txBody>
      </p:sp>
    </p:spTree>
    <p:extLst>
      <p:ext uri="{BB962C8B-B14F-4D97-AF65-F5344CB8AC3E}">
        <p14:creationId xmlns:p14="http://schemas.microsoft.com/office/powerpoint/2010/main" val="420627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461AB-E9DD-DE40-B8CE-49186DF61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</a:t>
            </a:r>
            <a:r>
              <a:rPr lang="zh-CN" altLang="en-US" dirty="0"/>
              <a:t>汇编</a:t>
            </a:r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1B9A2-EEE4-AE43-8B58-FB803377D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每一条指令只有一个操作，每一行最多一条指令</a:t>
            </a:r>
            <a:endParaRPr lang="en-US" altLang="zh-CN" dirty="0"/>
          </a:p>
          <a:p>
            <a:r>
              <a:rPr lang="zh-CN" altLang="en-US" dirty="0"/>
              <a:t>汇编指令与</a:t>
            </a:r>
            <a:r>
              <a:rPr lang="en-US" altLang="zh-CN" dirty="0"/>
              <a:t>C</a:t>
            </a:r>
            <a:r>
              <a:rPr lang="zh-CN" altLang="en-US" dirty="0"/>
              <a:t>语言的操作是相关的（</a:t>
            </a:r>
            <a:r>
              <a:rPr lang="en-US" altLang="zh-CN" dirty="0"/>
              <a:t>=,</a:t>
            </a:r>
            <a:r>
              <a:rPr lang="zh-CN" altLang="en-US" dirty="0"/>
              <a:t> </a:t>
            </a:r>
            <a:r>
              <a:rPr lang="en-US" altLang="zh-CN" dirty="0"/>
              <a:t>+,</a:t>
            </a:r>
            <a:r>
              <a:rPr lang="zh-CN" altLang="en-US" dirty="0"/>
              <a:t> </a:t>
            </a:r>
            <a:r>
              <a:rPr lang="en-US" altLang="zh-CN" dirty="0"/>
              <a:t>-,</a:t>
            </a:r>
            <a:r>
              <a:rPr lang="zh-CN" altLang="en-US" dirty="0"/>
              <a:t> *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/,</a:t>
            </a:r>
            <a:r>
              <a:rPr lang="zh-CN" altLang="en-US" dirty="0"/>
              <a:t> </a:t>
            </a:r>
            <a:r>
              <a:rPr lang="en-US" altLang="zh-CN" dirty="0"/>
              <a:t>&amp;,</a:t>
            </a:r>
            <a:r>
              <a:rPr lang="zh-CN" altLang="en-US" dirty="0"/>
              <a:t> </a:t>
            </a:r>
            <a:r>
              <a:rPr lang="en-US" altLang="zh-CN" dirty="0"/>
              <a:t>|,</a:t>
            </a:r>
            <a:r>
              <a:rPr lang="zh-CN" altLang="en-US" dirty="0"/>
              <a:t> 等）</a:t>
            </a:r>
            <a:endParaRPr lang="en-US" altLang="zh-CN" dirty="0"/>
          </a:p>
          <a:p>
            <a:pPr lvl="1"/>
            <a:r>
              <a:rPr lang="en-US" altLang="zh-CN" dirty="0"/>
              <a:t>C</a:t>
            </a:r>
            <a:r>
              <a:rPr lang="zh-CN" altLang="en-US" dirty="0"/>
              <a:t>语言中的操作会被分解为一条或者多条汇编指令</a:t>
            </a:r>
            <a:endParaRPr lang="en-US" altLang="zh-CN" dirty="0"/>
          </a:p>
          <a:p>
            <a:pPr lvl="1"/>
            <a:r>
              <a:rPr lang="en-US" altLang="zh-CN" dirty="0"/>
              <a:t>C</a:t>
            </a:r>
            <a:r>
              <a:rPr lang="zh-CN" altLang="en-US" dirty="0"/>
              <a:t>语言中的一行会被编译为多行</a:t>
            </a:r>
            <a:r>
              <a:rPr lang="en-US" altLang="zh-CN" dirty="0"/>
              <a:t>MPIS</a:t>
            </a:r>
            <a:r>
              <a:rPr lang="zh-CN" altLang="en-US" dirty="0"/>
              <a:t>汇编程序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571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91796-1DBF-8645-ACA2-DF9E07F3D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</a:t>
            </a:r>
            <a:r>
              <a:rPr lang="zh-CN" altLang="en-US" dirty="0"/>
              <a:t>指令举例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24494-86C3-6B4D-85DF-049D4DF15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变量</a:t>
            </a:r>
            <a:r>
              <a:rPr lang="en-US" altLang="zh-CN" dirty="0"/>
              <a:t>a</a:t>
            </a:r>
            <a:r>
              <a:rPr lang="zh-CN" altLang="en-US" dirty="0"/>
              <a:t>，</a:t>
            </a:r>
            <a:r>
              <a:rPr lang="en-US" altLang="zh-CN" dirty="0"/>
              <a:t>b</a:t>
            </a:r>
            <a:r>
              <a:rPr lang="zh-CN" altLang="en-US" dirty="0"/>
              <a:t>和</a:t>
            </a:r>
            <a:r>
              <a:rPr lang="en-US" altLang="zh-CN" dirty="0"/>
              <a:t>c</a:t>
            </a:r>
            <a:r>
              <a:rPr lang="zh-CN" altLang="en-US" dirty="0"/>
              <a:t>被分别放置在寄存器</a:t>
            </a:r>
            <a:r>
              <a:rPr lang="en-US" altLang="zh-CN" dirty="0"/>
              <a:t>$s1,</a:t>
            </a:r>
            <a:r>
              <a:rPr lang="zh-CN" altLang="en-US" dirty="0"/>
              <a:t> </a:t>
            </a:r>
            <a:r>
              <a:rPr lang="en-US" altLang="zh-CN" dirty="0"/>
              <a:t>$s2,</a:t>
            </a:r>
            <a:r>
              <a:rPr lang="zh-CN" altLang="en-US" dirty="0"/>
              <a:t>和</a:t>
            </a:r>
            <a:r>
              <a:rPr lang="en-US" altLang="zh-CN" dirty="0"/>
              <a:t>$s3</a:t>
            </a:r>
            <a:r>
              <a:rPr lang="zh-CN" altLang="en-US" dirty="0"/>
              <a:t>中 </a:t>
            </a:r>
            <a:endParaRPr lang="en-US" altLang="zh-CN" dirty="0"/>
          </a:p>
          <a:p>
            <a:r>
              <a:rPr lang="zh-CN" altLang="en-US" dirty="0"/>
              <a:t>整数的加法（</a:t>
            </a:r>
            <a:r>
              <a:rPr lang="en-US" altLang="zh-CN" dirty="0"/>
              <a:t>add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C: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b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</a:p>
          <a:p>
            <a:r>
              <a:rPr lang="en-US" altLang="zh-CN" dirty="0"/>
              <a:t>MIPS:</a:t>
            </a:r>
            <a:r>
              <a:rPr lang="zh-CN" altLang="en-US" dirty="0"/>
              <a:t> 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$s1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$s2,</a:t>
            </a:r>
            <a:r>
              <a:rPr lang="zh-CN" altLang="en-US" dirty="0"/>
              <a:t> </a:t>
            </a:r>
            <a:r>
              <a:rPr lang="en-US" altLang="zh-CN" dirty="0"/>
              <a:t>$s3</a:t>
            </a:r>
          </a:p>
          <a:p>
            <a:r>
              <a:rPr lang="zh-CN" altLang="en-US" dirty="0"/>
              <a:t>整数的减法（</a:t>
            </a:r>
            <a:r>
              <a:rPr lang="en-US" altLang="zh-CN" dirty="0"/>
              <a:t>sub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C: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b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</a:p>
          <a:p>
            <a:r>
              <a:rPr lang="en-US" altLang="zh-CN" dirty="0"/>
              <a:t>MIPS:</a:t>
            </a:r>
            <a:r>
              <a:rPr lang="zh-CN" altLang="en-US" dirty="0"/>
              <a:t> </a:t>
            </a:r>
            <a:r>
              <a:rPr lang="en-US" altLang="zh-CN" dirty="0"/>
              <a:t>sub</a:t>
            </a:r>
            <a:r>
              <a:rPr lang="zh-CN" altLang="en-US" dirty="0"/>
              <a:t> </a:t>
            </a:r>
            <a:r>
              <a:rPr lang="en-US" altLang="zh-CN" dirty="0"/>
              <a:t>$s1,</a:t>
            </a:r>
            <a:r>
              <a:rPr lang="zh-CN" altLang="en-US" dirty="0"/>
              <a:t> </a:t>
            </a:r>
            <a:r>
              <a:rPr lang="en-US" altLang="zh-CN" dirty="0"/>
              <a:t>$s2,</a:t>
            </a:r>
            <a:r>
              <a:rPr lang="zh-CN" altLang="en-US" dirty="0"/>
              <a:t> </a:t>
            </a:r>
            <a:r>
              <a:rPr lang="en-US" altLang="zh-CN" dirty="0"/>
              <a:t>$s3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013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0ABFD-1632-D54B-9E8E-ACD463562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</a:t>
            </a:r>
            <a:r>
              <a:rPr lang="zh-CN" altLang="en-US" dirty="0"/>
              <a:t>程序举例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4A62F-9AE0-8A40-950B-969081D4C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假设</a:t>
            </a:r>
            <a:r>
              <a:rPr lang="en-US" altLang="zh-CN" dirty="0"/>
              <a:t>a</a:t>
            </a:r>
            <a:r>
              <a:rPr lang="en-US" altLang="zh-CN" dirty="0">
                <a:sym typeface="Wingdings" pitchFamily="2" charset="2"/>
              </a:rPr>
              <a:t>$s0,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b$s1,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c$s2,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d$s3,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e$s4</a:t>
            </a:r>
            <a:r>
              <a:rPr lang="zh-CN" altLang="en-US" dirty="0">
                <a:sym typeface="Wingdings" pitchFamily="2" charset="2"/>
              </a:rPr>
              <a:t>。下面会将一段</a:t>
            </a:r>
            <a:r>
              <a:rPr lang="en-US" altLang="zh-CN" dirty="0">
                <a:sym typeface="Wingdings" pitchFamily="2" charset="2"/>
              </a:rPr>
              <a:t>C</a:t>
            </a:r>
            <a:r>
              <a:rPr lang="zh-CN" altLang="en-US" dirty="0">
                <a:sym typeface="Wingdings" pitchFamily="2" charset="2"/>
              </a:rPr>
              <a:t>语言程序编译成</a:t>
            </a:r>
            <a:r>
              <a:rPr lang="en-US" altLang="zh-CN" dirty="0">
                <a:sym typeface="Wingdings" pitchFamily="2" charset="2"/>
              </a:rPr>
              <a:t>MIPS</a:t>
            </a:r>
            <a:r>
              <a:rPr lang="zh-CN" altLang="en-US" dirty="0">
                <a:sym typeface="Wingdings" pitchFamily="2" charset="2"/>
              </a:rPr>
              <a:t>汇编指令</a:t>
            </a:r>
            <a:endParaRPr lang="en-US" altLang="zh-CN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		</a:t>
            </a:r>
            <a:r>
              <a:rPr lang="en-US" altLang="zh-CN" dirty="0">
                <a:sym typeface="Wingdings" pitchFamily="2" charset="2"/>
              </a:rPr>
              <a:t>a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=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(b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+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c)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–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(d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+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e);</a:t>
            </a:r>
          </a:p>
          <a:p>
            <a:pPr marL="0" indent="0">
              <a:buNone/>
            </a:pPr>
            <a:r>
              <a:rPr lang="en-US" altLang="zh-CN" dirty="0">
                <a:sym typeface="Wingdings" pitchFamily="2" charset="2"/>
              </a:rPr>
              <a:t>	</a:t>
            </a:r>
            <a:r>
              <a:rPr lang="en-US" altLang="zh-CN" dirty="0">
                <a:solidFill>
                  <a:srgbClr val="FF0000"/>
                </a:solidFill>
                <a:sym typeface="Wingdings" pitchFamily="2" charset="2"/>
              </a:rPr>
              <a:t>add</a:t>
            </a:r>
            <a:r>
              <a:rPr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dirty="0">
                <a:solidFill>
                  <a:srgbClr val="FF0000"/>
                </a:solidFill>
                <a:sym typeface="Wingdings" pitchFamily="2" charset="2"/>
              </a:rPr>
              <a:t>$t1,</a:t>
            </a:r>
            <a:r>
              <a:rPr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dirty="0">
                <a:solidFill>
                  <a:srgbClr val="FF0000"/>
                </a:solidFill>
                <a:sym typeface="Wingdings" pitchFamily="2" charset="2"/>
              </a:rPr>
              <a:t>$s3,</a:t>
            </a:r>
            <a:r>
              <a:rPr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dirty="0">
                <a:solidFill>
                  <a:srgbClr val="FF0000"/>
                </a:solidFill>
                <a:sym typeface="Wingdings" pitchFamily="2" charset="2"/>
              </a:rPr>
              <a:t>$s4	#</a:t>
            </a:r>
            <a:r>
              <a:rPr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dirty="0">
                <a:solidFill>
                  <a:srgbClr val="FF0000"/>
                </a:solidFill>
                <a:sym typeface="Wingdings" pitchFamily="2" charset="2"/>
              </a:rPr>
              <a:t>$t1</a:t>
            </a:r>
            <a:r>
              <a:rPr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dirty="0">
                <a:solidFill>
                  <a:srgbClr val="FF0000"/>
                </a:solidFill>
                <a:sym typeface="Wingdings" pitchFamily="2" charset="2"/>
              </a:rPr>
              <a:t>=</a:t>
            </a:r>
            <a:r>
              <a:rPr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dirty="0">
                <a:solidFill>
                  <a:srgbClr val="FF0000"/>
                </a:solidFill>
                <a:sym typeface="Wingdings" pitchFamily="2" charset="2"/>
              </a:rPr>
              <a:t>d</a:t>
            </a:r>
            <a:r>
              <a:rPr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dirty="0">
                <a:solidFill>
                  <a:srgbClr val="FF0000"/>
                </a:solidFill>
                <a:sym typeface="Wingdings" pitchFamily="2" charset="2"/>
              </a:rPr>
              <a:t>+</a:t>
            </a:r>
            <a:r>
              <a:rPr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dirty="0">
                <a:solidFill>
                  <a:srgbClr val="FF0000"/>
                </a:solidFill>
                <a:sym typeface="Wingdings" pitchFamily="2" charset="2"/>
              </a:rPr>
              <a:t>e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	</a:t>
            </a:r>
            <a:r>
              <a:rPr lang="en-US" altLang="zh-CN" dirty="0">
                <a:solidFill>
                  <a:srgbClr val="FF0000"/>
                </a:solidFill>
                <a:sym typeface="Wingdings" pitchFamily="2" charset="2"/>
              </a:rPr>
              <a:t>add</a:t>
            </a:r>
            <a:r>
              <a:rPr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dirty="0">
                <a:solidFill>
                  <a:srgbClr val="FF0000"/>
                </a:solidFill>
                <a:sym typeface="Wingdings" pitchFamily="2" charset="2"/>
              </a:rPr>
              <a:t>$t2,</a:t>
            </a:r>
            <a:r>
              <a:rPr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dirty="0">
                <a:solidFill>
                  <a:srgbClr val="FF0000"/>
                </a:solidFill>
                <a:sym typeface="Wingdings" pitchFamily="2" charset="2"/>
              </a:rPr>
              <a:t>$s1,</a:t>
            </a:r>
            <a:r>
              <a:rPr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dirty="0">
                <a:solidFill>
                  <a:srgbClr val="FF0000"/>
                </a:solidFill>
                <a:sym typeface="Wingdings" pitchFamily="2" charset="2"/>
              </a:rPr>
              <a:t>$s2	#</a:t>
            </a:r>
            <a:r>
              <a:rPr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dirty="0">
                <a:solidFill>
                  <a:srgbClr val="FF0000"/>
                </a:solidFill>
                <a:sym typeface="Wingdings" pitchFamily="2" charset="2"/>
              </a:rPr>
              <a:t>$t2 = b + c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	</a:t>
            </a:r>
            <a:r>
              <a:rPr lang="en-US" altLang="zh-CN" dirty="0">
                <a:solidFill>
                  <a:srgbClr val="FF0000"/>
                </a:solidFill>
                <a:sym typeface="Wingdings" pitchFamily="2" charset="2"/>
              </a:rPr>
              <a:t>sub</a:t>
            </a:r>
            <a:r>
              <a:rPr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dirty="0">
                <a:solidFill>
                  <a:srgbClr val="FF0000"/>
                </a:solidFill>
                <a:sym typeface="Wingdings" pitchFamily="2" charset="2"/>
              </a:rPr>
              <a:t>$s0,</a:t>
            </a:r>
            <a:r>
              <a:rPr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dirty="0">
                <a:solidFill>
                  <a:srgbClr val="FF0000"/>
                </a:solidFill>
                <a:sym typeface="Wingdings" pitchFamily="2" charset="2"/>
              </a:rPr>
              <a:t>$t2,</a:t>
            </a:r>
            <a:r>
              <a:rPr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dirty="0">
                <a:solidFill>
                  <a:srgbClr val="FF0000"/>
                </a:solidFill>
                <a:sym typeface="Wingdings" pitchFamily="2" charset="2"/>
              </a:rPr>
              <a:t>$t1	# a = (b + c) – (d + e)</a:t>
            </a:r>
          </a:p>
          <a:p>
            <a:r>
              <a:rPr lang="zh-CN" altLang="en-US" dirty="0">
                <a:sym typeface="Wingdings" pitchFamily="2" charset="2"/>
              </a:rPr>
              <a:t>指令执行顺序反映了源程序的计算过程</a:t>
            </a:r>
            <a:endParaRPr lang="en-US" altLang="zh-CN" dirty="0">
              <a:sym typeface="Wingdings" pitchFamily="2" charset="2"/>
            </a:endParaRPr>
          </a:p>
          <a:p>
            <a:r>
              <a:rPr lang="zh-CN" altLang="en-US" dirty="0">
                <a:sym typeface="Wingdings" pitchFamily="2" charset="2"/>
              </a:rPr>
              <a:t>指令中可以看到如何使用临时寄存器</a:t>
            </a:r>
            <a:endParaRPr lang="en-US" altLang="zh-CN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#</a:t>
            </a:r>
            <a:r>
              <a:rPr lang="zh-CN" altLang="en-US" dirty="0">
                <a:sym typeface="Wingdings" pitchFamily="2" charset="2"/>
              </a:rPr>
              <a:t>符号后面是程序的注释</a:t>
            </a: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72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1BAD5-CD73-5B47-A8FB-356EC9DA4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特殊的寄存器</a:t>
            </a:r>
            <a:r>
              <a:rPr lang="en-US" altLang="zh-CN" dirty="0"/>
              <a:t>$zero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E6FCF-9472-F54C-B436-2C92645DC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0</a:t>
            </a:r>
            <a:r>
              <a:rPr lang="zh-CN" altLang="en-US" dirty="0"/>
              <a:t>在程序中很常见，拥有一个自己的寄存器</a:t>
            </a:r>
            <a:endParaRPr lang="en-US" altLang="zh-CN" dirty="0"/>
          </a:p>
          <a:p>
            <a:r>
              <a:rPr lang="en-US" altLang="zh-CN" dirty="0"/>
              <a:t>$0</a:t>
            </a:r>
            <a:r>
              <a:rPr lang="zh-CN" altLang="en-US" dirty="0"/>
              <a:t>，或者</a:t>
            </a:r>
            <a:r>
              <a:rPr lang="en-US" altLang="zh-CN" dirty="0"/>
              <a:t>$zero</a:t>
            </a:r>
            <a:r>
              <a:rPr lang="zh-CN" altLang="en-US" dirty="0"/>
              <a:t>是一个特殊的寄存器，只拥有值</a:t>
            </a:r>
            <a:r>
              <a:rPr lang="en-US" altLang="zh-CN" dirty="0"/>
              <a:t>0</a:t>
            </a:r>
            <a:r>
              <a:rPr lang="zh-CN" altLang="en-US" dirty="0"/>
              <a:t>，并且不能被改变</a:t>
            </a:r>
            <a:endParaRPr lang="en-US" altLang="zh-CN" dirty="0"/>
          </a:p>
          <a:p>
            <a:pPr lvl="1"/>
            <a:r>
              <a:rPr lang="zh-CN" altLang="en-US" dirty="0"/>
              <a:t>注意，在任意的指令中，如果使用</a:t>
            </a:r>
            <a:r>
              <a:rPr lang="en-US" altLang="zh-CN" dirty="0"/>
              <a:t>$0</a:t>
            </a:r>
            <a:r>
              <a:rPr lang="zh-CN" altLang="en-US" dirty="0"/>
              <a:t>作为目标寄存器，将没有任何效果，仍然保持</a:t>
            </a:r>
            <a:r>
              <a:rPr lang="en-US" altLang="zh-CN" dirty="0"/>
              <a:t>0</a:t>
            </a:r>
            <a:r>
              <a:rPr lang="zh-CN" altLang="en-US" dirty="0"/>
              <a:t>不变</a:t>
            </a:r>
            <a:endParaRPr lang="en-US" dirty="0"/>
          </a:p>
          <a:p>
            <a:r>
              <a:rPr lang="zh-CN" altLang="en-US" dirty="0"/>
              <a:t>使用样例</a:t>
            </a:r>
            <a:endParaRPr lang="en-US" altLang="zh-CN" dirty="0"/>
          </a:p>
          <a:p>
            <a:pPr marL="742950" lvl="1" indent="-285750">
              <a:spcBef>
                <a:spcPts val="520"/>
              </a:spcBef>
              <a:buClr>
                <a:schemeClr val="dk1"/>
              </a:buClr>
              <a:buSzPts val="2600"/>
              <a:buFont typeface="Arial"/>
              <a:buChar char="–"/>
            </a:pPr>
            <a:r>
              <a:rPr lang="en-US" sz="2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add  $s3,  $0,  $0  # c=0</a:t>
            </a:r>
            <a:endParaRPr lang="en-US" dirty="0"/>
          </a:p>
          <a:p>
            <a:pPr marL="742950" lvl="1" indent="-285750">
              <a:spcBef>
                <a:spcPts val="520"/>
              </a:spcBef>
              <a:buClr>
                <a:schemeClr val="dk1"/>
              </a:buClr>
              <a:buSzPts val="2600"/>
              <a:buFont typeface="Arial"/>
              <a:buChar char="–"/>
            </a:pPr>
            <a:r>
              <a:rPr lang="en-US" sz="2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add  $s1, $s2,  $0  # a=b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546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758C3-C1AE-6B48-B291-3AB8BF3EB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</a:t>
            </a:r>
            <a:r>
              <a:rPr lang="zh-CN" altLang="en-US" dirty="0"/>
              <a:t>中的立即数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94E14-33E2-9444-93D2-9463AA785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数值常数被称为是立即数（</a:t>
            </a:r>
            <a:r>
              <a:rPr lang="en-US" altLang="zh-CN" dirty="0" err="1"/>
              <a:t>immediates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立即数有特殊的指令语法：</a:t>
            </a:r>
            <a:endParaRPr lang="en-US" altLang="zh-CN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en-US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opi</a:t>
            </a:r>
            <a:r>
              <a:rPr lang="en-US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dst</a:t>
            </a:r>
            <a:r>
              <a:rPr lang="en-US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en-US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imm</a:t>
            </a:r>
            <a:endParaRPr lang="en-US" dirty="0"/>
          </a:p>
          <a:p>
            <a:pPr lvl="1"/>
            <a:r>
              <a:rPr lang="zh-CN" altLang="en-US" dirty="0"/>
              <a:t>操作码的最后一个字符为</a:t>
            </a:r>
            <a:r>
              <a:rPr lang="en-US" altLang="zh-CN" dirty="0" err="1"/>
              <a:t>i</a:t>
            </a:r>
            <a:r>
              <a:rPr lang="zh-CN" altLang="en-US" dirty="0"/>
              <a:t>的，会将第二个操作数认为是一个立即数（经常用后缀来指明操作数的类型，例如无符号数</a:t>
            </a:r>
            <a:r>
              <a:rPr lang="en-US" altLang="zh-CN" dirty="0"/>
              <a:t>unsigned</a:t>
            </a:r>
            <a:r>
              <a:rPr lang="zh-CN" altLang="en-US" dirty="0"/>
              <a:t>的后缀为</a:t>
            </a:r>
            <a:r>
              <a:rPr lang="en-US" altLang="zh-CN" dirty="0"/>
              <a:t>u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指令举例</a:t>
            </a:r>
            <a:endParaRPr lang="en-US" dirty="0"/>
          </a:p>
          <a:p>
            <a:pPr marL="742950" lvl="1" indent="-285750">
              <a:spcBef>
                <a:spcPts val="520"/>
              </a:spcBef>
              <a:buClr>
                <a:schemeClr val="dk1"/>
              </a:buClr>
              <a:buSzPts val="2600"/>
              <a:buFont typeface="Arial"/>
              <a:buChar char="–"/>
            </a:pPr>
            <a:r>
              <a:rPr lang="en-US" sz="26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addi</a:t>
            </a:r>
            <a:r>
              <a:rPr lang="en-US" sz="2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$s1, $s2, 5  # a=b+5</a:t>
            </a:r>
            <a:endParaRPr lang="en-US" dirty="0"/>
          </a:p>
          <a:p>
            <a:pPr marL="742950" lvl="1" indent="-285750">
              <a:spcBef>
                <a:spcPts val="520"/>
              </a:spcBef>
              <a:buClr>
                <a:schemeClr val="dk1"/>
              </a:buClr>
              <a:buSzPts val="2600"/>
              <a:buFont typeface="Arial"/>
              <a:buChar char="–"/>
            </a:pPr>
            <a:r>
              <a:rPr lang="en-US" sz="26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addi</a:t>
            </a:r>
            <a:r>
              <a:rPr lang="en-US" sz="2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$s3, $s3, 1  # </a:t>
            </a:r>
            <a:r>
              <a:rPr lang="en-US" sz="26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c++</a:t>
            </a:r>
            <a:endParaRPr lang="en-US" sz="2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zh-CN" altLang="en-US" dirty="0"/>
              <a:t>问题：为何没有</a:t>
            </a:r>
            <a:r>
              <a:rPr lang="en-US" altLang="zh-CN" dirty="0" err="1"/>
              <a:t>subi</a:t>
            </a:r>
            <a:r>
              <a:rPr lang="zh-CN" altLang="en-US" dirty="0"/>
              <a:t>指令？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934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4F19F-8A1E-C343-A027-6A8F65C83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算术操作的溢出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A561C-E428-7D45-A54E-A6548DE62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759627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溢出是因为计算机中表达数本身是有范围限制的，算术操作的时候没有注意到这一点</a:t>
            </a:r>
            <a:endParaRPr lang="en-US" altLang="zh-CN" dirty="0"/>
          </a:p>
          <a:p>
            <a:pPr lvl="1"/>
            <a:r>
              <a:rPr lang="zh-CN" altLang="en-US" dirty="0"/>
              <a:t>计算的结果没有足够多的位数进行表达</a:t>
            </a:r>
            <a:endParaRPr lang="en-US" dirty="0"/>
          </a:p>
          <a:p>
            <a:r>
              <a:rPr lang="en-US" altLang="zh-CN" dirty="0"/>
              <a:t>MIPS</a:t>
            </a:r>
            <a:r>
              <a:rPr lang="zh-CN" altLang="en-US" dirty="0"/>
              <a:t>会检测溢出的问题（抛出错误</a:t>
            </a:r>
            <a:r>
              <a:rPr lang="en-US" altLang="zh-CN" dirty="0"/>
              <a:t>error</a:t>
            </a:r>
            <a:r>
              <a:rPr lang="zh-CN" altLang="en-US" dirty="0"/>
              <a:t>）</a:t>
            </a:r>
            <a:endParaRPr lang="en-US" dirty="0"/>
          </a:p>
          <a:p>
            <a:pPr lvl="1"/>
            <a:r>
              <a:rPr lang="zh-CN" altLang="en-US" dirty="0"/>
              <a:t>指令手册中说：</a:t>
            </a:r>
            <a:r>
              <a:rPr lang="en-US" dirty="0"/>
              <a:t> “If the addition results in 32-bit 2’s complement arithmetic overflow, the destination register is not modified and an Integer Overflow exception occurs”</a:t>
            </a:r>
          </a:p>
          <a:p>
            <a:pPr lvl="1"/>
            <a:r>
              <a:rPr lang="zh-CN" altLang="en-US" dirty="0"/>
              <a:t>无符号的算术操作指令会忽略溢出</a:t>
            </a:r>
            <a:endParaRPr lang="en-US" dirty="0"/>
          </a:p>
        </p:txBody>
      </p:sp>
      <p:graphicFrame>
        <p:nvGraphicFramePr>
          <p:cNvPr id="4" name="Google Shape;599;p62">
            <a:extLst>
              <a:ext uri="{FF2B5EF4-FFF2-40B4-BE49-F238E27FC236}">
                <a16:creationId xmlns:a16="http://schemas.microsoft.com/office/drawing/2014/main" id="{CB52B84A-0D82-1240-AC0E-0206F46F42A1}"/>
              </a:ext>
            </a:extLst>
          </p:cNvPr>
          <p:cNvGraphicFramePr/>
          <p:nvPr/>
        </p:nvGraphicFramePr>
        <p:xfrm>
          <a:off x="628650" y="4720188"/>
          <a:ext cx="8229600" cy="18288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>
                          <a:solidFill>
                            <a:schemeClr val="dk1"/>
                          </a:solidFill>
                        </a:rPr>
                        <a:t>Overflow Detection</a:t>
                      </a:r>
                      <a:endParaRPr sz="24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solidFill>
                            <a:schemeClr val="dk1"/>
                          </a:solidFill>
                        </a:rPr>
                        <a:t>No Overflow Detection</a:t>
                      </a:r>
                      <a:endParaRPr sz="2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add  dst,src1,src2</a:t>
                      </a:r>
                      <a:endParaRPr sz="24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addu</a:t>
                      </a:r>
                      <a:r>
                        <a:rPr lang="en-US" sz="24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dst,src1,src2</a:t>
                      </a:r>
                      <a:endParaRPr sz="24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addi dst,src1,src2</a:t>
                      </a:r>
                      <a:endParaRPr sz="24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addiu</a:t>
                      </a:r>
                      <a:r>
                        <a:rPr lang="en-US" sz="24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dst,src1,src2</a:t>
                      </a:r>
                      <a:endParaRPr sz="24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sub  dst,src1,src2</a:t>
                      </a:r>
                      <a:endParaRPr sz="24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subu</a:t>
                      </a:r>
                      <a:r>
                        <a:rPr lang="en-US" sz="2400" dirty="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dst,src1,src2</a:t>
                      </a:r>
                      <a:endParaRPr sz="2400" dirty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2056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8EE7A-6186-A849-8E87-990EB5E68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数据传输指令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F71FA-16B1-FF4E-8F69-B696FF1B1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数据传输指令在寄存器（数据通路）和内存之间传输数据</a:t>
            </a:r>
            <a:endParaRPr lang="en-US" altLang="zh-CN" dirty="0"/>
          </a:p>
          <a:p>
            <a:pPr lvl="1"/>
            <a:r>
              <a:rPr lang="zh-CN" altLang="en-US" dirty="0"/>
              <a:t>从内存中取出操作数或者将操作数保存到内存中</a:t>
            </a:r>
            <a:endParaRPr lang="en-US" dirty="0"/>
          </a:p>
        </p:txBody>
      </p:sp>
      <p:grpSp>
        <p:nvGrpSpPr>
          <p:cNvPr id="4" name="Google Shape;642;p65">
            <a:extLst>
              <a:ext uri="{FF2B5EF4-FFF2-40B4-BE49-F238E27FC236}">
                <a16:creationId xmlns:a16="http://schemas.microsoft.com/office/drawing/2014/main" id="{DDF722C9-FBD8-E14E-B051-D9A3117ADA20}"/>
              </a:ext>
            </a:extLst>
          </p:cNvPr>
          <p:cNvGrpSpPr/>
          <p:nvPr/>
        </p:nvGrpSpPr>
        <p:grpSpPr>
          <a:xfrm>
            <a:off x="2057400" y="3354977"/>
            <a:ext cx="5029200" cy="3017520"/>
            <a:chOff x="3200400" y="2560320"/>
            <a:chExt cx="5029200" cy="3017520"/>
          </a:xfrm>
        </p:grpSpPr>
        <p:sp>
          <p:nvSpPr>
            <p:cNvPr id="5" name="Google Shape;643;p65">
              <a:extLst>
                <a:ext uri="{FF2B5EF4-FFF2-40B4-BE49-F238E27FC236}">
                  <a16:creationId xmlns:a16="http://schemas.microsoft.com/office/drawing/2014/main" id="{9E8FA786-B4B2-F24C-BDA4-15207D0E3E22}"/>
                </a:ext>
              </a:extLst>
            </p:cNvPr>
            <p:cNvSpPr/>
            <p:nvPr/>
          </p:nvSpPr>
          <p:spPr>
            <a:xfrm>
              <a:off x="3200400" y="2560320"/>
              <a:ext cx="5029200" cy="301752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lt2">
                  <a:alpha val="74901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" name="Google Shape;644;p65">
              <a:extLst>
                <a:ext uri="{FF2B5EF4-FFF2-40B4-BE49-F238E27FC236}">
                  <a16:creationId xmlns:a16="http://schemas.microsoft.com/office/drawing/2014/main" id="{B173D9EB-D1CB-EB41-89B3-9264F9BF019D}"/>
                </a:ext>
              </a:extLst>
            </p:cNvPr>
            <p:cNvSpPr/>
            <p:nvPr/>
          </p:nvSpPr>
          <p:spPr>
            <a:xfrm>
              <a:off x="3429000" y="3108960"/>
              <a:ext cx="1371600" cy="22402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lt2">
                  <a:alpha val="74901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" name="Google Shape;645;p65">
              <a:extLst>
                <a:ext uri="{FF2B5EF4-FFF2-40B4-BE49-F238E27FC236}">
                  <a16:creationId xmlns:a16="http://schemas.microsoft.com/office/drawing/2014/main" id="{3A28BD10-67CE-DC4F-9822-F8C37FF55860}"/>
                </a:ext>
              </a:extLst>
            </p:cNvPr>
            <p:cNvSpPr/>
            <p:nvPr/>
          </p:nvSpPr>
          <p:spPr>
            <a:xfrm>
              <a:off x="3429000" y="3255264"/>
              <a:ext cx="1371600" cy="5286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500" tIns="25400" rIns="63500" bIns="25400" anchor="t" anchorCtr="0">
              <a:noAutofit/>
            </a:bodyPr>
            <a:lstStyle/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Processor</a:t>
              </a:r>
              <a:endParaRPr/>
            </a:p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  <p:sp>
          <p:nvSpPr>
            <p:cNvPr id="8" name="Google Shape;646;p65">
              <a:extLst>
                <a:ext uri="{FF2B5EF4-FFF2-40B4-BE49-F238E27FC236}">
                  <a16:creationId xmlns:a16="http://schemas.microsoft.com/office/drawing/2014/main" id="{4DB1B816-07FA-CD40-81DD-A6A9B427ED8F}"/>
                </a:ext>
              </a:extLst>
            </p:cNvPr>
            <p:cNvSpPr/>
            <p:nvPr/>
          </p:nvSpPr>
          <p:spPr>
            <a:xfrm>
              <a:off x="5029200" y="3108960"/>
              <a:ext cx="1371600" cy="22402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lt2">
                  <a:alpha val="74901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" name="Google Shape;647;p65">
              <a:extLst>
                <a:ext uri="{FF2B5EF4-FFF2-40B4-BE49-F238E27FC236}">
                  <a16:creationId xmlns:a16="http://schemas.microsoft.com/office/drawing/2014/main" id="{AA4033B0-07D3-B143-9A68-6BDA055F17C6}"/>
                </a:ext>
              </a:extLst>
            </p:cNvPr>
            <p:cNvSpPr/>
            <p:nvPr/>
          </p:nvSpPr>
          <p:spPr>
            <a:xfrm>
              <a:off x="6629400" y="3108960"/>
              <a:ext cx="1371600" cy="22402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lt2">
                  <a:alpha val="74901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" name="Google Shape;648;p65">
              <a:extLst>
                <a:ext uri="{FF2B5EF4-FFF2-40B4-BE49-F238E27FC236}">
                  <a16:creationId xmlns:a16="http://schemas.microsoft.com/office/drawing/2014/main" id="{0DB86609-2098-1A46-8FF7-3103FD55BC26}"/>
                </a:ext>
              </a:extLst>
            </p:cNvPr>
            <p:cNvSpPr/>
            <p:nvPr/>
          </p:nvSpPr>
          <p:spPr>
            <a:xfrm>
              <a:off x="3200400" y="2641600"/>
              <a:ext cx="5029200" cy="4698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500" tIns="25400" rIns="63500" bIns="25400" anchor="t" anchorCtr="0">
              <a:noAutofit/>
            </a:bodyPr>
            <a:lstStyle/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Computer</a:t>
              </a:r>
              <a:endParaRPr/>
            </a:p>
          </p:txBody>
        </p:sp>
        <p:sp>
          <p:nvSpPr>
            <p:cNvPr id="11" name="Google Shape;649;p65">
              <a:extLst>
                <a:ext uri="{FF2B5EF4-FFF2-40B4-BE49-F238E27FC236}">
                  <a16:creationId xmlns:a16="http://schemas.microsoft.com/office/drawing/2014/main" id="{E58132F9-51BE-E249-A0EF-302C550F7DAC}"/>
                </a:ext>
              </a:extLst>
            </p:cNvPr>
            <p:cNvSpPr/>
            <p:nvPr/>
          </p:nvSpPr>
          <p:spPr>
            <a:xfrm>
              <a:off x="3575304" y="3657600"/>
              <a:ext cx="1079500" cy="596900"/>
            </a:xfrm>
            <a:prstGeom prst="roundRect">
              <a:avLst>
                <a:gd name="adj" fmla="val 12495"/>
              </a:avLst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lt2">
                  <a:alpha val="74901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" name="Google Shape;650;p65">
              <a:extLst>
                <a:ext uri="{FF2B5EF4-FFF2-40B4-BE49-F238E27FC236}">
                  <a16:creationId xmlns:a16="http://schemas.microsoft.com/office/drawing/2014/main" id="{C307018C-3B56-D54A-B311-DCCB90BEA32D}"/>
                </a:ext>
              </a:extLst>
            </p:cNvPr>
            <p:cNvSpPr/>
            <p:nvPr/>
          </p:nvSpPr>
          <p:spPr>
            <a:xfrm>
              <a:off x="3575304" y="4572000"/>
              <a:ext cx="1079500" cy="596900"/>
            </a:xfrm>
            <a:prstGeom prst="roundRect">
              <a:avLst>
                <a:gd name="adj" fmla="val 12495"/>
              </a:avLst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lt2">
                  <a:alpha val="74901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" name="Google Shape;651;p65">
              <a:extLst>
                <a:ext uri="{FF2B5EF4-FFF2-40B4-BE49-F238E27FC236}">
                  <a16:creationId xmlns:a16="http://schemas.microsoft.com/office/drawing/2014/main" id="{365B3DB9-1496-9240-A021-3B9EEA9F937E}"/>
                </a:ext>
              </a:extLst>
            </p:cNvPr>
            <p:cNvSpPr/>
            <p:nvPr/>
          </p:nvSpPr>
          <p:spPr>
            <a:xfrm>
              <a:off x="3429000" y="3703320"/>
              <a:ext cx="1371600" cy="5286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500" tIns="25400" rIns="63500" bIns="25400" anchor="t" anchorCtr="0">
              <a:noAutofit/>
            </a:bodyPr>
            <a:lstStyle/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Control</a:t>
              </a:r>
              <a:endParaRPr/>
            </a:p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(“brain”)</a:t>
              </a:r>
              <a:endPara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652;p65">
              <a:extLst>
                <a:ext uri="{FF2B5EF4-FFF2-40B4-BE49-F238E27FC236}">
                  <a16:creationId xmlns:a16="http://schemas.microsoft.com/office/drawing/2014/main" id="{4641DCC8-2DF9-E24C-86A6-6D044A408F4F}"/>
                </a:ext>
              </a:extLst>
            </p:cNvPr>
            <p:cNvSpPr/>
            <p:nvPr/>
          </p:nvSpPr>
          <p:spPr>
            <a:xfrm>
              <a:off x="3439886" y="4645152"/>
              <a:ext cx="1371600" cy="5221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500" tIns="25400" rIns="63500" bIns="25400" anchor="t" anchorCtr="0">
              <a:noAutofit/>
            </a:bodyPr>
            <a:lstStyle/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Datapath</a:t>
              </a:r>
              <a:endPara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Registers</a:t>
              </a:r>
              <a:endParaRPr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653;p65">
              <a:extLst>
                <a:ext uri="{FF2B5EF4-FFF2-40B4-BE49-F238E27FC236}">
                  <a16:creationId xmlns:a16="http://schemas.microsoft.com/office/drawing/2014/main" id="{0882A907-C855-5E43-A577-6C84F804AA29}"/>
                </a:ext>
              </a:extLst>
            </p:cNvPr>
            <p:cNvSpPr/>
            <p:nvPr/>
          </p:nvSpPr>
          <p:spPr>
            <a:xfrm>
              <a:off x="5029200" y="3255264"/>
              <a:ext cx="1371600" cy="5221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500" tIns="25400" rIns="63500" bIns="25400" anchor="t" anchorCtr="0">
              <a:noAutofit/>
            </a:bodyPr>
            <a:lstStyle/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Memory</a:t>
              </a:r>
              <a:endParaRPr/>
            </a:p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654;p65">
              <a:extLst>
                <a:ext uri="{FF2B5EF4-FFF2-40B4-BE49-F238E27FC236}">
                  <a16:creationId xmlns:a16="http://schemas.microsoft.com/office/drawing/2014/main" id="{3E8FDB14-6DD8-9541-9C7B-DA5456D5F072}"/>
                </a:ext>
              </a:extLst>
            </p:cNvPr>
            <p:cNvSpPr/>
            <p:nvPr/>
          </p:nvSpPr>
          <p:spPr>
            <a:xfrm>
              <a:off x="6629400" y="3255264"/>
              <a:ext cx="1371600" cy="293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500" tIns="25400" rIns="63500" bIns="25400" anchor="t" anchorCtr="0">
              <a:noAutofit/>
            </a:bodyPr>
            <a:lstStyle/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Devices</a:t>
              </a:r>
              <a:endParaRPr/>
            </a:p>
          </p:txBody>
        </p:sp>
        <p:sp>
          <p:nvSpPr>
            <p:cNvPr id="17" name="Google Shape;655;p65">
              <a:extLst>
                <a:ext uri="{FF2B5EF4-FFF2-40B4-BE49-F238E27FC236}">
                  <a16:creationId xmlns:a16="http://schemas.microsoft.com/office/drawing/2014/main" id="{91F52D9A-559D-DD41-B73A-11480C448100}"/>
                </a:ext>
              </a:extLst>
            </p:cNvPr>
            <p:cNvSpPr/>
            <p:nvPr/>
          </p:nvSpPr>
          <p:spPr>
            <a:xfrm>
              <a:off x="6775704" y="3657600"/>
              <a:ext cx="1079500" cy="596900"/>
            </a:xfrm>
            <a:prstGeom prst="roundRect">
              <a:avLst>
                <a:gd name="adj" fmla="val 12495"/>
              </a:avLst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lt2">
                  <a:alpha val="74901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8" name="Google Shape;656;p65">
              <a:extLst>
                <a:ext uri="{FF2B5EF4-FFF2-40B4-BE49-F238E27FC236}">
                  <a16:creationId xmlns:a16="http://schemas.microsoft.com/office/drawing/2014/main" id="{CBBAC3CF-982E-3E48-B113-CC23A907ACA4}"/>
                </a:ext>
              </a:extLst>
            </p:cNvPr>
            <p:cNvSpPr/>
            <p:nvPr/>
          </p:nvSpPr>
          <p:spPr>
            <a:xfrm>
              <a:off x="6775704" y="4572000"/>
              <a:ext cx="1079500" cy="596900"/>
            </a:xfrm>
            <a:prstGeom prst="roundRect">
              <a:avLst>
                <a:gd name="adj" fmla="val 12495"/>
              </a:avLst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lt2">
                  <a:alpha val="74901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" name="Google Shape;657;p65">
              <a:extLst>
                <a:ext uri="{FF2B5EF4-FFF2-40B4-BE49-F238E27FC236}">
                  <a16:creationId xmlns:a16="http://schemas.microsoft.com/office/drawing/2014/main" id="{8B20A82A-2FF7-754E-AC55-84A534A0FE3E}"/>
                </a:ext>
              </a:extLst>
            </p:cNvPr>
            <p:cNvSpPr/>
            <p:nvPr/>
          </p:nvSpPr>
          <p:spPr>
            <a:xfrm>
              <a:off x="6629400" y="3703320"/>
              <a:ext cx="1371600" cy="293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500" tIns="25400" rIns="63500" bIns="25400" anchor="t" anchorCtr="0">
              <a:noAutofit/>
            </a:bodyPr>
            <a:lstStyle/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Input</a:t>
              </a:r>
              <a:endParaRPr/>
            </a:p>
          </p:txBody>
        </p:sp>
        <p:sp>
          <p:nvSpPr>
            <p:cNvPr id="20" name="Google Shape;658;p65">
              <a:extLst>
                <a:ext uri="{FF2B5EF4-FFF2-40B4-BE49-F238E27FC236}">
                  <a16:creationId xmlns:a16="http://schemas.microsoft.com/office/drawing/2014/main" id="{B60F6E41-E0ED-AF44-B81D-8EC414CDC823}"/>
                </a:ext>
              </a:extLst>
            </p:cNvPr>
            <p:cNvSpPr/>
            <p:nvPr/>
          </p:nvSpPr>
          <p:spPr>
            <a:xfrm>
              <a:off x="6629400" y="4645152"/>
              <a:ext cx="1371600" cy="293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500" tIns="25400" rIns="63500" bIns="25400" anchor="t" anchorCtr="0">
              <a:noAutofit/>
            </a:bodyPr>
            <a:lstStyle/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Output</a:t>
              </a: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33787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02351-F5F1-D44C-A1FE-D1EE856C3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数据传输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77C17-C4CA-6D4A-B81D-A41CB38E9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</a:t>
            </a:r>
            <a:r>
              <a:rPr kumimoji="1" lang="zh-CN" altLang="en-US" dirty="0"/>
              <a:t>语言中的变量会映射到寄存器中；而其它的大量的数据结构，例如数字会映射到内存中</a:t>
            </a:r>
            <a:endParaRPr kumimoji="1" lang="en-US" altLang="zh-CN" dirty="0"/>
          </a:p>
          <a:p>
            <a:r>
              <a:rPr kumimoji="1" lang="zh-CN" altLang="en-US" dirty="0"/>
              <a:t>内存是一维的数组，地址从</a:t>
            </a:r>
            <a:r>
              <a:rPr kumimoji="1" lang="en-US" altLang="zh-CN" dirty="0"/>
              <a:t>0</a:t>
            </a:r>
            <a:r>
              <a:rPr kumimoji="1" lang="zh-CN" altLang="en-US" dirty="0"/>
              <a:t>开始</a:t>
            </a:r>
            <a:endParaRPr kumimoji="1" lang="en-US" altLang="zh-CN" dirty="0"/>
          </a:p>
          <a:p>
            <a:r>
              <a:rPr kumimoji="1" lang="zh-CN" altLang="en-US" dirty="0"/>
              <a:t>所有的</a:t>
            </a:r>
            <a:r>
              <a:rPr kumimoji="1" lang="en-US" altLang="zh-CN" dirty="0"/>
              <a:t>MIPS</a:t>
            </a:r>
            <a:r>
              <a:rPr kumimoji="1" lang="zh-CN" altLang="en-US" dirty="0"/>
              <a:t>的指令操作只会在寄存器中操作</a:t>
            </a:r>
            <a:endParaRPr kumimoji="1" lang="en-US" altLang="zh-CN" dirty="0"/>
          </a:p>
          <a:p>
            <a:r>
              <a:rPr kumimoji="1" lang="zh-CN" altLang="en-US" dirty="0"/>
              <a:t>特殊的数据传输指令在寄存器和内存之间传输数据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Store</a:t>
            </a:r>
            <a:r>
              <a:rPr kumimoji="1" lang="zh-CN" altLang="en-US" dirty="0"/>
              <a:t>指令：从寄存器到内存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Load</a:t>
            </a:r>
            <a:r>
              <a:rPr kumimoji="1" lang="zh-CN" altLang="en-US" dirty="0"/>
              <a:t>指令：从内存到寄存器</a:t>
            </a:r>
          </a:p>
        </p:txBody>
      </p:sp>
    </p:spTree>
    <p:extLst>
      <p:ext uri="{BB962C8B-B14F-4D97-AF65-F5344CB8AC3E}">
        <p14:creationId xmlns:p14="http://schemas.microsoft.com/office/powerpoint/2010/main" val="3876160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A818B-BBF7-3743-A95E-D3EBF80D2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数据传输指令的格式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AB295-F945-894A-B06A-FFBC51B34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数据传输指令的格式</a:t>
            </a:r>
            <a:endParaRPr kumimoji="1" lang="en-US" altLang="zh-CN" dirty="0"/>
          </a:p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memop</a:t>
            </a:r>
            <a:r>
              <a:rPr lang="en-US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reg</a:t>
            </a:r>
            <a:r>
              <a:rPr lang="en-US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, off(</a:t>
            </a:r>
            <a:r>
              <a:rPr lang="en-US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bAddr</a:t>
            </a:r>
            <a:r>
              <a:rPr lang="en-US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lang="en-US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r>
              <a:rPr kumimoji="1" lang="en-US" altLang="zh-CN" dirty="0" err="1"/>
              <a:t>memop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操作的名字（</a:t>
            </a:r>
            <a:r>
              <a:rPr kumimoji="1" lang="en-US" altLang="zh-CN" dirty="0"/>
              <a:t>load</a:t>
            </a:r>
            <a:r>
              <a:rPr kumimoji="1" lang="zh-CN" altLang="en-US" dirty="0"/>
              <a:t>或者</a:t>
            </a:r>
            <a:r>
              <a:rPr kumimoji="1" lang="en-US" altLang="zh-CN" dirty="0"/>
              <a:t>store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en-US" altLang="zh-CN" dirty="0" err="1"/>
              <a:t>reg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寄存器的名字，源寄存器或者目标寄存器</a:t>
            </a:r>
            <a:endParaRPr kumimoji="1" lang="en-US" altLang="zh-CN" dirty="0"/>
          </a:p>
          <a:p>
            <a:r>
              <a:rPr kumimoji="1" lang="en-US" altLang="zh-CN" dirty="0" err="1"/>
              <a:t>bAddr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指向内存的基地址寄存器</a:t>
            </a:r>
            <a:endParaRPr kumimoji="1" lang="en-US" altLang="zh-CN" dirty="0"/>
          </a:p>
          <a:p>
            <a:r>
              <a:rPr kumimoji="1" lang="en-US" altLang="zh-CN" dirty="0"/>
              <a:t>off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地址偏移，字节寻址，为立即数</a:t>
            </a:r>
            <a:endParaRPr kumimoji="1" lang="en-US" altLang="zh-CN" dirty="0"/>
          </a:p>
          <a:p>
            <a:r>
              <a:rPr kumimoji="1" lang="zh-CN" altLang="en-US" dirty="0"/>
              <a:t>访问的内存地址为 </a:t>
            </a:r>
            <a:r>
              <a:rPr kumimoji="1" lang="en-US" altLang="zh-CN" dirty="0" err="1"/>
              <a:t>bAddr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off</a:t>
            </a:r>
          </a:p>
          <a:p>
            <a:r>
              <a:rPr kumimoji="1" lang="zh-CN" altLang="en-US" dirty="0"/>
              <a:t>必须指向一个合法的地址</a:t>
            </a:r>
          </a:p>
        </p:txBody>
      </p:sp>
    </p:spTree>
    <p:extLst>
      <p:ext uri="{BB962C8B-B14F-4D97-AF65-F5344CB8AC3E}">
        <p14:creationId xmlns:p14="http://schemas.microsoft.com/office/powerpoint/2010/main" val="2646610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BED86-900E-AD42-9F59-13E406B6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内存的字节寻址方式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A22CE-DCD4-D642-8D88-D06180B16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5467350" cy="4879975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/>
              <a:t>在现代计算机中操作以</a:t>
            </a:r>
            <a:r>
              <a:rPr kumimoji="1" lang="en-US" altLang="zh-CN" dirty="0"/>
              <a:t>8bits</a:t>
            </a:r>
            <a:r>
              <a:rPr kumimoji="1" lang="zh-CN" altLang="en-US" dirty="0"/>
              <a:t>为单位，即一个字节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一个</a:t>
            </a:r>
            <a:r>
              <a:rPr kumimoji="1" lang="en-US" altLang="zh-CN" dirty="0"/>
              <a:t>word</a:t>
            </a:r>
            <a:r>
              <a:rPr kumimoji="1" lang="zh-CN" altLang="en-US" dirty="0"/>
              <a:t>的定义依据不同的体系结构定义不同，这里定义</a:t>
            </a:r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word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4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</a:p>
          <a:p>
            <a:pPr lvl="1"/>
            <a:r>
              <a:rPr kumimoji="1" lang="zh-CN" altLang="en-US" dirty="0"/>
              <a:t>内存是按照地址进行编址的，不是按照字进行编址的</a:t>
            </a:r>
            <a:endParaRPr kumimoji="1" lang="en-US" altLang="zh-CN" dirty="0"/>
          </a:p>
          <a:p>
            <a:r>
              <a:rPr kumimoji="1" lang="zh-CN" altLang="en-US" dirty="0"/>
              <a:t>字地址之间有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个字节的距离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字的地址为其最低位的字节的地址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按字对齐的话地址最后两位为</a:t>
            </a:r>
            <a:r>
              <a:rPr kumimoji="1" lang="en-US" altLang="zh-CN" dirty="0"/>
              <a:t>0</a:t>
            </a:r>
            <a:r>
              <a:rPr kumimoji="1" lang="zh-CN" altLang="en-US" dirty="0"/>
              <a:t>（地址为</a:t>
            </a:r>
            <a:r>
              <a:rPr kumimoji="1" lang="en-US" altLang="zh-CN" dirty="0"/>
              <a:t>4</a:t>
            </a:r>
            <a:r>
              <a:rPr kumimoji="1" lang="zh-CN" altLang="en-US" dirty="0"/>
              <a:t>的倍数）</a:t>
            </a:r>
            <a:endParaRPr kumimoji="1" lang="en-US" altLang="zh-CN" dirty="0"/>
          </a:p>
          <a:p>
            <a:r>
              <a:rPr kumimoji="1" lang="en-US" altLang="zh-CN" dirty="0"/>
              <a:t>C</a:t>
            </a:r>
            <a:r>
              <a:rPr kumimoji="1" lang="zh-CN" altLang="en-US" dirty="0"/>
              <a:t>语言会自动按照数据类型来计算地址，在汇编中需要程序员自己计算</a:t>
            </a:r>
          </a:p>
        </p:txBody>
      </p:sp>
      <p:grpSp>
        <p:nvGrpSpPr>
          <p:cNvPr id="4" name="Google Shape;699;p68">
            <a:extLst>
              <a:ext uri="{FF2B5EF4-FFF2-40B4-BE49-F238E27FC236}">
                <a16:creationId xmlns:a16="http://schemas.microsoft.com/office/drawing/2014/main" id="{41FCB784-9CFD-E945-BD5D-BAE57D3D43EF}"/>
              </a:ext>
            </a:extLst>
          </p:cNvPr>
          <p:cNvGrpSpPr/>
          <p:nvPr/>
        </p:nvGrpSpPr>
        <p:grpSpPr>
          <a:xfrm>
            <a:off x="6277024" y="2977631"/>
            <a:ext cx="2374900" cy="2095500"/>
            <a:chOff x="6597650" y="3848100"/>
            <a:chExt cx="2374900" cy="2095500"/>
          </a:xfrm>
        </p:grpSpPr>
        <p:grpSp>
          <p:nvGrpSpPr>
            <p:cNvPr id="5" name="Google Shape;700;p68">
              <a:extLst>
                <a:ext uri="{FF2B5EF4-FFF2-40B4-BE49-F238E27FC236}">
                  <a16:creationId xmlns:a16="http://schemas.microsoft.com/office/drawing/2014/main" id="{9A9C762C-B815-7F4E-B93E-ECC85052B47F}"/>
                </a:ext>
              </a:extLst>
            </p:cNvPr>
            <p:cNvGrpSpPr/>
            <p:nvPr/>
          </p:nvGrpSpPr>
          <p:grpSpPr>
            <a:xfrm>
              <a:off x="6597650" y="3848100"/>
              <a:ext cx="596900" cy="2095500"/>
              <a:chOff x="6597650" y="3848100"/>
              <a:chExt cx="596900" cy="2095500"/>
            </a:xfrm>
          </p:grpSpPr>
          <p:sp>
            <p:nvSpPr>
              <p:cNvPr id="24" name="Google Shape;701;p68">
                <a:extLst>
                  <a:ext uri="{FF2B5EF4-FFF2-40B4-BE49-F238E27FC236}">
                    <a16:creationId xmlns:a16="http://schemas.microsoft.com/office/drawing/2014/main" id="{E5EC9CB9-7625-F94C-A4EF-361708DA321D}"/>
                  </a:ext>
                </a:extLst>
              </p:cNvPr>
              <p:cNvSpPr/>
              <p:nvPr/>
            </p:nvSpPr>
            <p:spPr>
              <a:xfrm>
                <a:off x="6597650" y="5524500"/>
                <a:ext cx="596900" cy="419100"/>
              </a:xfrm>
              <a:prstGeom prst="rect">
                <a:avLst/>
              </a:prstGeom>
              <a:gradFill>
                <a:gsLst>
                  <a:gs pos="0">
                    <a:srgbClr val="2D5C97"/>
                  </a:gs>
                  <a:gs pos="80000">
                    <a:srgbClr val="3C7AC5"/>
                  </a:gs>
                  <a:gs pos="100000">
                    <a:srgbClr val="397BC9"/>
                  </a:gs>
                </a:gsLst>
                <a:lin ang="16200000" scaled="0"/>
              </a:gra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u="sng">
                    <a:solidFill>
                      <a:srgbClr val="FF66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 sz="2800" u="sng">
                  <a:solidFill>
                    <a:srgbClr val="FF66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702;p68">
                <a:extLst>
                  <a:ext uri="{FF2B5EF4-FFF2-40B4-BE49-F238E27FC236}">
                    <a16:creationId xmlns:a16="http://schemas.microsoft.com/office/drawing/2014/main" id="{C37430F5-174E-5048-9212-FB754277ED5C}"/>
                  </a:ext>
                </a:extLst>
              </p:cNvPr>
              <p:cNvSpPr/>
              <p:nvPr/>
            </p:nvSpPr>
            <p:spPr>
              <a:xfrm>
                <a:off x="6597650" y="5105400"/>
                <a:ext cx="596900" cy="419100"/>
              </a:xfrm>
              <a:prstGeom prst="rect">
                <a:avLst/>
              </a:prstGeom>
              <a:gradFill>
                <a:gsLst>
                  <a:gs pos="0">
                    <a:srgbClr val="2D5C97"/>
                  </a:gs>
                  <a:gs pos="80000">
                    <a:srgbClr val="3C7AC5"/>
                  </a:gs>
                  <a:gs pos="100000">
                    <a:srgbClr val="397BC9"/>
                  </a:gs>
                </a:gsLst>
                <a:lin ang="16200000" scaled="0"/>
              </a:gra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u="sng">
                    <a:solidFill>
                      <a:srgbClr val="FF66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endParaRPr sz="2800" u="sng">
                  <a:solidFill>
                    <a:srgbClr val="FF66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703;p68">
                <a:extLst>
                  <a:ext uri="{FF2B5EF4-FFF2-40B4-BE49-F238E27FC236}">
                    <a16:creationId xmlns:a16="http://schemas.microsoft.com/office/drawing/2014/main" id="{CB6936A7-C767-D145-A937-ED7C00C493D7}"/>
                  </a:ext>
                </a:extLst>
              </p:cNvPr>
              <p:cNvSpPr/>
              <p:nvPr/>
            </p:nvSpPr>
            <p:spPr>
              <a:xfrm>
                <a:off x="6597650" y="4686300"/>
                <a:ext cx="596900" cy="419100"/>
              </a:xfrm>
              <a:prstGeom prst="rect">
                <a:avLst/>
              </a:prstGeom>
              <a:gradFill>
                <a:gsLst>
                  <a:gs pos="0">
                    <a:srgbClr val="2D5C97"/>
                  </a:gs>
                  <a:gs pos="80000">
                    <a:srgbClr val="3C7AC5"/>
                  </a:gs>
                  <a:gs pos="100000">
                    <a:srgbClr val="397BC9"/>
                  </a:gs>
                </a:gsLst>
                <a:lin ang="16200000" scaled="0"/>
              </a:gra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u="sng">
                    <a:solidFill>
                      <a:srgbClr val="FF66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8</a:t>
                </a:r>
                <a:endParaRPr sz="2800" u="sng">
                  <a:solidFill>
                    <a:srgbClr val="FF66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704;p68">
                <a:extLst>
                  <a:ext uri="{FF2B5EF4-FFF2-40B4-BE49-F238E27FC236}">
                    <a16:creationId xmlns:a16="http://schemas.microsoft.com/office/drawing/2014/main" id="{AA881F77-6DF3-324C-8844-E6C81D67B28C}"/>
                  </a:ext>
                </a:extLst>
              </p:cNvPr>
              <p:cNvSpPr/>
              <p:nvPr/>
            </p:nvSpPr>
            <p:spPr>
              <a:xfrm>
                <a:off x="6597650" y="4267200"/>
                <a:ext cx="596900" cy="419100"/>
              </a:xfrm>
              <a:prstGeom prst="rect">
                <a:avLst/>
              </a:prstGeom>
              <a:gradFill>
                <a:gsLst>
                  <a:gs pos="0">
                    <a:srgbClr val="2D5C97"/>
                  </a:gs>
                  <a:gs pos="80000">
                    <a:srgbClr val="3C7AC5"/>
                  </a:gs>
                  <a:gs pos="100000">
                    <a:srgbClr val="397BC9"/>
                  </a:gs>
                </a:gsLst>
                <a:lin ang="16200000" scaled="0"/>
              </a:gra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rgbClr val="FF66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12</a:t>
                </a:r>
                <a:endParaRPr sz="2800">
                  <a:solidFill>
                    <a:srgbClr val="FF66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705;p68">
                <a:extLst>
                  <a:ext uri="{FF2B5EF4-FFF2-40B4-BE49-F238E27FC236}">
                    <a16:creationId xmlns:a16="http://schemas.microsoft.com/office/drawing/2014/main" id="{AB26B9DA-7E7E-5B47-AB11-445B9469AB6D}"/>
                  </a:ext>
                </a:extLst>
              </p:cNvPr>
              <p:cNvSpPr/>
              <p:nvPr/>
            </p:nvSpPr>
            <p:spPr>
              <a:xfrm>
                <a:off x="6597650" y="3848100"/>
                <a:ext cx="596900" cy="419100"/>
              </a:xfrm>
              <a:prstGeom prst="rect">
                <a:avLst/>
              </a:prstGeom>
              <a:gradFill>
                <a:gsLst>
                  <a:gs pos="0">
                    <a:srgbClr val="2D5C97"/>
                  </a:gs>
                  <a:gs pos="80000">
                    <a:srgbClr val="3C7AC5"/>
                  </a:gs>
                  <a:gs pos="100000">
                    <a:srgbClr val="397BC9"/>
                  </a:gs>
                </a:gsLst>
                <a:lin ang="16200000" scaled="0"/>
              </a:gra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u="sng">
                    <a:solidFill>
                      <a:srgbClr val="FF66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…</a:t>
                </a:r>
                <a:endParaRPr sz="2800" u="sng">
                  <a:solidFill>
                    <a:srgbClr val="FF66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" name="Google Shape;706;p68">
              <a:extLst>
                <a:ext uri="{FF2B5EF4-FFF2-40B4-BE49-F238E27FC236}">
                  <a16:creationId xmlns:a16="http://schemas.microsoft.com/office/drawing/2014/main" id="{29EB0133-AE51-F043-8B23-B5A793A91A7B}"/>
                </a:ext>
              </a:extLst>
            </p:cNvPr>
            <p:cNvGrpSpPr/>
            <p:nvPr/>
          </p:nvGrpSpPr>
          <p:grpSpPr>
            <a:xfrm>
              <a:off x="7194550" y="3848100"/>
              <a:ext cx="596900" cy="2095500"/>
              <a:chOff x="6597650" y="3848100"/>
              <a:chExt cx="596900" cy="2095500"/>
            </a:xfrm>
          </p:grpSpPr>
          <p:sp>
            <p:nvSpPr>
              <p:cNvPr id="19" name="Google Shape;707;p68">
                <a:extLst>
                  <a:ext uri="{FF2B5EF4-FFF2-40B4-BE49-F238E27FC236}">
                    <a16:creationId xmlns:a16="http://schemas.microsoft.com/office/drawing/2014/main" id="{7A546B03-75FD-6C42-83CC-CB772B24DC22}"/>
                  </a:ext>
                </a:extLst>
              </p:cNvPr>
              <p:cNvSpPr/>
              <p:nvPr/>
            </p:nvSpPr>
            <p:spPr>
              <a:xfrm>
                <a:off x="6597650" y="5524500"/>
                <a:ext cx="596900" cy="419100"/>
              </a:xfrm>
              <a:prstGeom prst="rect">
                <a:avLst/>
              </a:prstGeom>
              <a:gradFill>
                <a:gsLst>
                  <a:gs pos="0">
                    <a:srgbClr val="2D5C97"/>
                  </a:gs>
                  <a:gs pos="80000">
                    <a:srgbClr val="3C7AC5"/>
                  </a:gs>
                  <a:gs pos="100000">
                    <a:srgbClr val="397BC9"/>
                  </a:gs>
                </a:gsLst>
                <a:lin ang="16200000" scaled="0"/>
              </a:gra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708;p68">
                <a:extLst>
                  <a:ext uri="{FF2B5EF4-FFF2-40B4-BE49-F238E27FC236}">
                    <a16:creationId xmlns:a16="http://schemas.microsoft.com/office/drawing/2014/main" id="{56ECB01E-E9E0-3C4C-90FC-B686D620871B}"/>
                  </a:ext>
                </a:extLst>
              </p:cNvPr>
              <p:cNvSpPr/>
              <p:nvPr/>
            </p:nvSpPr>
            <p:spPr>
              <a:xfrm>
                <a:off x="6597650" y="5105400"/>
                <a:ext cx="596900" cy="419100"/>
              </a:xfrm>
              <a:prstGeom prst="rect">
                <a:avLst/>
              </a:prstGeom>
              <a:gradFill>
                <a:gsLst>
                  <a:gs pos="0">
                    <a:srgbClr val="2D5C97"/>
                  </a:gs>
                  <a:gs pos="80000">
                    <a:srgbClr val="3C7AC5"/>
                  </a:gs>
                  <a:gs pos="100000">
                    <a:srgbClr val="397BC9"/>
                  </a:gs>
                </a:gsLst>
                <a:lin ang="16200000" scaled="0"/>
              </a:gra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5</a:t>
                </a:r>
                <a:endParaRPr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709;p68">
                <a:extLst>
                  <a:ext uri="{FF2B5EF4-FFF2-40B4-BE49-F238E27FC236}">
                    <a16:creationId xmlns:a16="http://schemas.microsoft.com/office/drawing/2014/main" id="{95A4D302-0145-9941-AE6F-54DD9741A139}"/>
                  </a:ext>
                </a:extLst>
              </p:cNvPr>
              <p:cNvSpPr/>
              <p:nvPr/>
            </p:nvSpPr>
            <p:spPr>
              <a:xfrm>
                <a:off x="6597650" y="4686300"/>
                <a:ext cx="596900" cy="419100"/>
              </a:xfrm>
              <a:prstGeom prst="rect">
                <a:avLst/>
              </a:prstGeom>
              <a:gradFill>
                <a:gsLst>
                  <a:gs pos="0">
                    <a:srgbClr val="2D5C97"/>
                  </a:gs>
                  <a:gs pos="80000">
                    <a:srgbClr val="3C7AC5"/>
                  </a:gs>
                  <a:gs pos="100000">
                    <a:srgbClr val="397BC9"/>
                  </a:gs>
                </a:gsLst>
                <a:lin ang="16200000" scaled="0"/>
              </a:gra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9</a:t>
                </a:r>
                <a:endParaRPr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710;p68">
                <a:extLst>
                  <a:ext uri="{FF2B5EF4-FFF2-40B4-BE49-F238E27FC236}">
                    <a16:creationId xmlns:a16="http://schemas.microsoft.com/office/drawing/2014/main" id="{EED3E69C-2297-2A43-AC02-D54A1EFE644E}"/>
                  </a:ext>
                </a:extLst>
              </p:cNvPr>
              <p:cNvSpPr/>
              <p:nvPr/>
            </p:nvSpPr>
            <p:spPr>
              <a:xfrm>
                <a:off x="6597650" y="4267200"/>
                <a:ext cx="596900" cy="419100"/>
              </a:xfrm>
              <a:prstGeom prst="rect">
                <a:avLst/>
              </a:prstGeom>
              <a:gradFill>
                <a:gsLst>
                  <a:gs pos="0">
                    <a:srgbClr val="2D5C97"/>
                  </a:gs>
                  <a:gs pos="80000">
                    <a:srgbClr val="3C7AC5"/>
                  </a:gs>
                  <a:gs pos="100000">
                    <a:srgbClr val="397BC9"/>
                  </a:gs>
                </a:gsLst>
                <a:lin ang="16200000" scaled="0"/>
              </a:gra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13</a:t>
                </a:r>
                <a:endParaRPr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711;p68">
                <a:extLst>
                  <a:ext uri="{FF2B5EF4-FFF2-40B4-BE49-F238E27FC236}">
                    <a16:creationId xmlns:a16="http://schemas.microsoft.com/office/drawing/2014/main" id="{B025F061-8A4D-B74B-A8A0-086E17B447C4}"/>
                  </a:ext>
                </a:extLst>
              </p:cNvPr>
              <p:cNvSpPr/>
              <p:nvPr/>
            </p:nvSpPr>
            <p:spPr>
              <a:xfrm>
                <a:off x="6597650" y="3848100"/>
                <a:ext cx="596900" cy="419100"/>
              </a:xfrm>
              <a:prstGeom prst="rect">
                <a:avLst/>
              </a:prstGeom>
              <a:gradFill>
                <a:gsLst>
                  <a:gs pos="0">
                    <a:srgbClr val="2D5C97"/>
                  </a:gs>
                  <a:gs pos="80000">
                    <a:srgbClr val="3C7AC5"/>
                  </a:gs>
                  <a:gs pos="100000">
                    <a:srgbClr val="397BC9"/>
                  </a:gs>
                </a:gsLst>
                <a:lin ang="16200000" scaled="0"/>
              </a:gra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…</a:t>
                </a:r>
                <a:endParaRPr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" name="Google Shape;712;p68">
              <a:extLst>
                <a:ext uri="{FF2B5EF4-FFF2-40B4-BE49-F238E27FC236}">
                  <a16:creationId xmlns:a16="http://schemas.microsoft.com/office/drawing/2014/main" id="{16B85418-B420-3D42-AEE4-7FABBF5777CA}"/>
                </a:ext>
              </a:extLst>
            </p:cNvPr>
            <p:cNvGrpSpPr/>
            <p:nvPr/>
          </p:nvGrpSpPr>
          <p:grpSpPr>
            <a:xfrm>
              <a:off x="7804150" y="3848100"/>
              <a:ext cx="596900" cy="2095500"/>
              <a:chOff x="6597650" y="3848100"/>
              <a:chExt cx="596900" cy="2095500"/>
            </a:xfrm>
          </p:grpSpPr>
          <p:sp>
            <p:nvSpPr>
              <p:cNvPr id="14" name="Google Shape;713;p68">
                <a:extLst>
                  <a:ext uri="{FF2B5EF4-FFF2-40B4-BE49-F238E27FC236}">
                    <a16:creationId xmlns:a16="http://schemas.microsoft.com/office/drawing/2014/main" id="{5BD1360A-5753-8F4D-AA8C-10F696EFEA51}"/>
                  </a:ext>
                </a:extLst>
              </p:cNvPr>
              <p:cNvSpPr/>
              <p:nvPr/>
            </p:nvSpPr>
            <p:spPr>
              <a:xfrm>
                <a:off x="6597650" y="5524500"/>
                <a:ext cx="596900" cy="419100"/>
              </a:xfrm>
              <a:prstGeom prst="rect">
                <a:avLst/>
              </a:prstGeom>
              <a:gradFill>
                <a:gsLst>
                  <a:gs pos="0">
                    <a:srgbClr val="2D5C97"/>
                  </a:gs>
                  <a:gs pos="80000">
                    <a:srgbClr val="3C7AC5"/>
                  </a:gs>
                  <a:gs pos="100000">
                    <a:srgbClr val="397BC9"/>
                  </a:gs>
                </a:gsLst>
                <a:lin ang="16200000" scaled="0"/>
              </a:gra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714;p68">
                <a:extLst>
                  <a:ext uri="{FF2B5EF4-FFF2-40B4-BE49-F238E27FC236}">
                    <a16:creationId xmlns:a16="http://schemas.microsoft.com/office/drawing/2014/main" id="{7E08B15F-E327-4B40-B0C8-4DF6BE65F725}"/>
                  </a:ext>
                </a:extLst>
              </p:cNvPr>
              <p:cNvSpPr/>
              <p:nvPr/>
            </p:nvSpPr>
            <p:spPr>
              <a:xfrm>
                <a:off x="6597650" y="5105400"/>
                <a:ext cx="596900" cy="419100"/>
              </a:xfrm>
              <a:prstGeom prst="rect">
                <a:avLst/>
              </a:prstGeom>
              <a:gradFill>
                <a:gsLst>
                  <a:gs pos="0">
                    <a:srgbClr val="2D5C97"/>
                  </a:gs>
                  <a:gs pos="80000">
                    <a:srgbClr val="3C7AC5"/>
                  </a:gs>
                  <a:gs pos="100000">
                    <a:srgbClr val="397BC9"/>
                  </a:gs>
                </a:gsLst>
                <a:lin ang="16200000" scaled="0"/>
              </a:gra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6</a:t>
                </a:r>
                <a:endParaRPr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715;p68">
                <a:extLst>
                  <a:ext uri="{FF2B5EF4-FFF2-40B4-BE49-F238E27FC236}">
                    <a16:creationId xmlns:a16="http://schemas.microsoft.com/office/drawing/2014/main" id="{2D3A7478-E7A7-E944-B348-FD16D323E8BD}"/>
                  </a:ext>
                </a:extLst>
              </p:cNvPr>
              <p:cNvSpPr/>
              <p:nvPr/>
            </p:nvSpPr>
            <p:spPr>
              <a:xfrm>
                <a:off x="6597650" y="4686300"/>
                <a:ext cx="596900" cy="419100"/>
              </a:xfrm>
              <a:prstGeom prst="rect">
                <a:avLst/>
              </a:prstGeom>
              <a:gradFill>
                <a:gsLst>
                  <a:gs pos="0">
                    <a:srgbClr val="2D5C97"/>
                  </a:gs>
                  <a:gs pos="80000">
                    <a:srgbClr val="3C7AC5"/>
                  </a:gs>
                  <a:gs pos="100000">
                    <a:srgbClr val="397BC9"/>
                  </a:gs>
                </a:gsLst>
                <a:lin ang="16200000" scaled="0"/>
              </a:gra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10</a:t>
                </a:r>
                <a:endParaRPr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716;p68">
                <a:extLst>
                  <a:ext uri="{FF2B5EF4-FFF2-40B4-BE49-F238E27FC236}">
                    <a16:creationId xmlns:a16="http://schemas.microsoft.com/office/drawing/2014/main" id="{2DD087C1-87A5-594A-94F4-699D53429E54}"/>
                  </a:ext>
                </a:extLst>
              </p:cNvPr>
              <p:cNvSpPr/>
              <p:nvPr/>
            </p:nvSpPr>
            <p:spPr>
              <a:xfrm>
                <a:off x="6597650" y="4267200"/>
                <a:ext cx="596900" cy="419100"/>
              </a:xfrm>
              <a:prstGeom prst="rect">
                <a:avLst/>
              </a:prstGeom>
              <a:gradFill>
                <a:gsLst>
                  <a:gs pos="0">
                    <a:srgbClr val="2D5C97"/>
                  </a:gs>
                  <a:gs pos="80000">
                    <a:srgbClr val="3C7AC5"/>
                  </a:gs>
                  <a:gs pos="100000">
                    <a:srgbClr val="397BC9"/>
                  </a:gs>
                </a:gsLst>
                <a:lin ang="16200000" scaled="0"/>
              </a:gra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14</a:t>
                </a:r>
                <a:endParaRPr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717;p68">
                <a:extLst>
                  <a:ext uri="{FF2B5EF4-FFF2-40B4-BE49-F238E27FC236}">
                    <a16:creationId xmlns:a16="http://schemas.microsoft.com/office/drawing/2014/main" id="{BB845499-C31F-B849-AB94-FE32EF63544C}"/>
                  </a:ext>
                </a:extLst>
              </p:cNvPr>
              <p:cNvSpPr/>
              <p:nvPr/>
            </p:nvSpPr>
            <p:spPr>
              <a:xfrm>
                <a:off x="6597650" y="3848100"/>
                <a:ext cx="596900" cy="419100"/>
              </a:xfrm>
              <a:prstGeom prst="rect">
                <a:avLst/>
              </a:prstGeom>
              <a:gradFill>
                <a:gsLst>
                  <a:gs pos="0">
                    <a:srgbClr val="2D5C97"/>
                  </a:gs>
                  <a:gs pos="80000">
                    <a:srgbClr val="3C7AC5"/>
                  </a:gs>
                  <a:gs pos="100000">
                    <a:srgbClr val="397BC9"/>
                  </a:gs>
                </a:gsLst>
                <a:lin ang="16200000" scaled="0"/>
              </a:gra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…</a:t>
                </a:r>
                <a:endParaRPr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" name="Google Shape;718;p68">
              <a:extLst>
                <a:ext uri="{FF2B5EF4-FFF2-40B4-BE49-F238E27FC236}">
                  <a16:creationId xmlns:a16="http://schemas.microsoft.com/office/drawing/2014/main" id="{77205A20-5340-9F43-B16F-D07BBC6BF6D5}"/>
                </a:ext>
              </a:extLst>
            </p:cNvPr>
            <p:cNvGrpSpPr/>
            <p:nvPr/>
          </p:nvGrpSpPr>
          <p:grpSpPr>
            <a:xfrm>
              <a:off x="8375650" y="3848100"/>
              <a:ext cx="596900" cy="2095500"/>
              <a:chOff x="6597650" y="3848100"/>
              <a:chExt cx="596900" cy="2095500"/>
            </a:xfrm>
          </p:grpSpPr>
          <p:sp>
            <p:nvSpPr>
              <p:cNvPr id="9" name="Google Shape;719;p68">
                <a:extLst>
                  <a:ext uri="{FF2B5EF4-FFF2-40B4-BE49-F238E27FC236}">
                    <a16:creationId xmlns:a16="http://schemas.microsoft.com/office/drawing/2014/main" id="{A72C6E89-6104-DF40-B820-5D1889F4363C}"/>
                  </a:ext>
                </a:extLst>
              </p:cNvPr>
              <p:cNvSpPr/>
              <p:nvPr/>
            </p:nvSpPr>
            <p:spPr>
              <a:xfrm>
                <a:off x="6597650" y="5524500"/>
                <a:ext cx="596900" cy="419100"/>
              </a:xfrm>
              <a:prstGeom prst="rect">
                <a:avLst/>
              </a:prstGeom>
              <a:gradFill>
                <a:gsLst>
                  <a:gs pos="0">
                    <a:srgbClr val="2D5C97"/>
                  </a:gs>
                  <a:gs pos="80000">
                    <a:srgbClr val="3C7AC5"/>
                  </a:gs>
                  <a:gs pos="100000">
                    <a:srgbClr val="397BC9"/>
                  </a:gs>
                </a:gsLst>
                <a:lin ang="16200000" scaled="0"/>
              </a:gra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</a:t>
                </a:r>
                <a:endParaRPr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" name="Google Shape;720;p68">
                <a:extLst>
                  <a:ext uri="{FF2B5EF4-FFF2-40B4-BE49-F238E27FC236}">
                    <a16:creationId xmlns:a16="http://schemas.microsoft.com/office/drawing/2014/main" id="{7945B2EB-4830-AB4C-9B4C-AE962AC35ED4}"/>
                  </a:ext>
                </a:extLst>
              </p:cNvPr>
              <p:cNvSpPr/>
              <p:nvPr/>
            </p:nvSpPr>
            <p:spPr>
              <a:xfrm>
                <a:off x="6597650" y="5105400"/>
                <a:ext cx="596900" cy="419100"/>
              </a:xfrm>
              <a:prstGeom prst="rect">
                <a:avLst/>
              </a:prstGeom>
              <a:gradFill>
                <a:gsLst>
                  <a:gs pos="0">
                    <a:srgbClr val="2D5C97"/>
                  </a:gs>
                  <a:gs pos="80000">
                    <a:srgbClr val="3C7AC5"/>
                  </a:gs>
                  <a:gs pos="100000">
                    <a:srgbClr val="397BC9"/>
                  </a:gs>
                </a:gsLst>
                <a:lin ang="16200000" scaled="0"/>
              </a:gra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7</a:t>
                </a:r>
                <a:endParaRPr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721;p68">
                <a:extLst>
                  <a:ext uri="{FF2B5EF4-FFF2-40B4-BE49-F238E27FC236}">
                    <a16:creationId xmlns:a16="http://schemas.microsoft.com/office/drawing/2014/main" id="{6B13305F-E72C-C14B-BE08-E437C7DE2B13}"/>
                  </a:ext>
                </a:extLst>
              </p:cNvPr>
              <p:cNvSpPr/>
              <p:nvPr/>
            </p:nvSpPr>
            <p:spPr>
              <a:xfrm>
                <a:off x="6597650" y="4686300"/>
                <a:ext cx="596900" cy="419100"/>
              </a:xfrm>
              <a:prstGeom prst="rect">
                <a:avLst/>
              </a:prstGeom>
              <a:gradFill>
                <a:gsLst>
                  <a:gs pos="0">
                    <a:srgbClr val="2D5C97"/>
                  </a:gs>
                  <a:gs pos="80000">
                    <a:srgbClr val="3C7AC5"/>
                  </a:gs>
                  <a:gs pos="100000">
                    <a:srgbClr val="397BC9"/>
                  </a:gs>
                </a:gsLst>
                <a:lin ang="16200000" scaled="0"/>
              </a:gra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</a:t>
                </a:r>
                <a:endParaRPr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722;p68">
                <a:extLst>
                  <a:ext uri="{FF2B5EF4-FFF2-40B4-BE49-F238E27FC236}">
                    <a16:creationId xmlns:a16="http://schemas.microsoft.com/office/drawing/2014/main" id="{0856E913-C702-964D-8D0B-7FA3A19F515E}"/>
                  </a:ext>
                </a:extLst>
              </p:cNvPr>
              <p:cNvSpPr/>
              <p:nvPr/>
            </p:nvSpPr>
            <p:spPr>
              <a:xfrm>
                <a:off x="6597650" y="4267200"/>
                <a:ext cx="596900" cy="419100"/>
              </a:xfrm>
              <a:prstGeom prst="rect">
                <a:avLst/>
              </a:prstGeom>
              <a:gradFill>
                <a:gsLst>
                  <a:gs pos="0">
                    <a:srgbClr val="2D5C97"/>
                  </a:gs>
                  <a:gs pos="80000">
                    <a:srgbClr val="3C7AC5"/>
                  </a:gs>
                  <a:gs pos="100000">
                    <a:srgbClr val="397BC9"/>
                  </a:gs>
                </a:gsLst>
                <a:lin ang="16200000" scaled="0"/>
              </a:gra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15</a:t>
                </a:r>
                <a:endParaRPr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723;p68">
                <a:extLst>
                  <a:ext uri="{FF2B5EF4-FFF2-40B4-BE49-F238E27FC236}">
                    <a16:creationId xmlns:a16="http://schemas.microsoft.com/office/drawing/2014/main" id="{0061309B-5991-9249-A290-901031E94B50}"/>
                  </a:ext>
                </a:extLst>
              </p:cNvPr>
              <p:cNvSpPr/>
              <p:nvPr/>
            </p:nvSpPr>
            <p:spPr>
              <a:xfrm>
                <a:off x="6597650" y="3848100"/>
                <a:ext cx="596900" cy="419100"/>
              </a:xfrm>
              <a:prstGeom prst="rect">
                <a:avLst/>
              </a:prstGeom>
              <a:gradFill>
                <a:gsLst>
                  <a:gs pos="0">
                    <a:srgbClr val="2D5C97"/>
                  </a:gs>
                  <a:gs pos="80000">
                    <a:srgbClr val="3C7AC5"/>
                  </a:gs>
                  <a:gs pos="100000">
                    <a:srgbClr val="397BC9"/>
                  </a:gs>
                </a:gsLst>
                <a:lin ang="16200000" scaled="0"/>
              </a:gra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…</a:t>
                </a:r>
                <a:endParaRPr sz="2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34465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F4DCB-400B-C94B-8AC1-9CB567825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</a:t>
            </a:r>
            <a:r>
              <a:rPr lang="zh-CN" altLang="en-US" dirty="0"/>
              <a:t>的指令集手册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54FDF-70CC-644F-B2E0-1ED6D8E7B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57792"/>
            <a:ext cx="7886700" cy="4351338"/>
          </a:xfrm>
        </p:spPr>
        <p:txBody>
          <a:bodyPr>
            <a:normAutofit/>
          </a:bodyPr>
          <a:lstStyle/>
          <a:p>
            <a:pPr marL="342900" lvl="0" indent="-139700">
              <a:spcBef>
                <a:spcPts val="640"/>
              </a:spcBef>
              <a:buNone/>
            </a:pPr>
            <a:r>
              <a:rPr lang="en-US" sz="2000" u="sng" dirty="0">
                <a:solidFill>
                  <a:schemeClr val="hlink"/>
                </a:solidFill>
                <a:hlinkClick r:id="rId2"/>
              </a:rPr>
              <a:t>https://www.cs.cornell.edu/courses/cs3410/2008fa/MIPS_Vol2.pdf</a:t>
            </a:r>
            <a:r>
              <a:rPr lang="en-US" sz="2000" dirty="0"/>
              <a:t> (Instruction Set)</a:t>
            </a:r>
          </a:p>
          <a:p>
            <a:pPr marL="342900" lvl="0" indent="-139700">
              <a:spcBef>
                <a:spcPts val="640"/>
              </a:spcBef>
              <a:buNone/>
            </a:pPr>
            <a:r>
              <a:rPr lang="en-US" sz="2000" u="sng" dirty="0">
                <a:solidFill>
                  <a:schemeClr val="hlink"/>
                </a:solidFill>
                <a:hlinkClick r:id="rId3"/>
              </a:rPr>
              <a:t>http://www.cs.cornell.edu/courses/cs3410/2008fa/MIPS_Vol1.pdf</a:t>
            </a:r>
            <a:r>
              <a:rPr lang="en-US" sz="2000" dirty="0"/>
              <a:t> (Architecture)</a:t>
            </a:r>
          </a:p>
        </p:txBody>
      </p:sp>
      <p:grpSp>
        <p:nvGrpSpPr>
          <p:cNvPr id="5" name="Google Shape;370;p42">
            <a:extLst>
              <a:ext uri="{FF2B5EF4-FFF2-40B4-BE49-F238E27FC236}">
                <a16:creationId xmlns:a16="http://schemas.microsoft.com/office/drawing/2014/main" id="{BFF94208-AE97-FA47-8C95-161C3D87D6E5}"/>
              </a:ext>
            </a:extLst>
          </p:cNvPr>
          <p:cNvGrpSpPr/>
          <p:nvPr/>
        </p:nvGrpSpPr>
        <p:grpSpPr>
          <a:xfrm>
            <a:off x="1190845" y="2619770"/>
            <a:ext cx="6474431" cy="4082026"/>
            <a:chOff x="1095684" y="2338241"/>
            <a:chExt cx="6933418" cy="4389957"/>
          </a:xfrm>
        </p:grpSpPr>
        <p:pic>
          <p:nvPicPr>
            <p:cNvPr id="6" name="Google Shape;371;p42">
              <a:extLst>
                <a:ext uri="{FF2B5EF4-FFF2-40B4-BE49-F238E27FC236}">
                  <a16:creationId xmlns:a16="http://schemas.microsoft.com/office/drawing/2014/main" id="{D3586122-E98D-9447-A4C4-64047E7D5900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b="2874"/>
            <a:stretch/>
          </p:blipFill>
          <p:spPr>
            <a:xfrm>
              <a:off x="1095684" y="2338241"/>
              <a:ext cx="3389793" cy="43899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372;p42" descr="Screen Shot 2017-06-26 at 2.29.06 AM.png">
              <a:extLst>
                <a:ext uri="{FF2B5EF4-FFF2-40B4-BE49-F238E27FC236}">
                  <a16:creationId xmlns:a16="http://schemas.microsoft.com/office/drawing/2014/main" id="{960D92C1-1D83-464B-AC67-DB89DDB209A9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r="2286"/>
            <a:stretch/>
          </p:blipFill>
          <p:spPr>
            <a:xfrm>
              <a:off x="4555349" y="2366803"/>
              <a:ext cx="3473754" cy="418011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938056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CD0EE-7DE4-0241-B58E-A9713EC30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数据传输指令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2F820-AD97-B847-939D-B65646AC8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装入一个字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lw</a:t>
            </a:r>
            <a:r>
              <a:rPr kumimoji="1" lang="en-US" altLang="zh-CN" dirty="0"/>
              <a:t>)</a:t>
            </a:r>
          </a:p>
          <a:p>
            <a:r>
              <a:rPr kumimoji="1" lang="zh-CN" altLang="en-US" dirty="0"/>
              <a:t>写出一个字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sw</a:t>
            </a:r>
            <a:r>
              <a:rPr kumimoji="1" lang="en-US" altLang="zh-CN" dirty="0"/>
              <a:t>)</a:t>
            </a:r>
          </a:p>
          <a:p>
            <a:r>
              <a:rPr kumimoji="1" lang="zh-CN" altLang="en-US" dirty="0"/>
              <a:t>指令举例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342900" lvl="0" indent="-342900">
              <a:spcBef>
                <a:spcPts val="518"/>
              </a:spcBef>
              <a:buClr>
                <a:schemeClr val="dk1"/>
              </a:buClr>
              <a:buNone/>
            </a:pPr>
            <a:r>
              <a:rPr lang="en-U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</a:t>
            </a:r>
            <a:r>
              <a:rPr lang="en-US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addr</a:t>
            </a:r>
            <a:r>
              <a:rPr lang="en-U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of </a:t>
            </a:r>
            <a:r>
              <a:rPr lang="en-US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A[] -&gt; $s3, a -&gt; $s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lang="en-US" dirty="0"/>
          </a:p>
          <a:p>
            <a:pPr marL="342900" lvl="0" indent="-342900">
              <a:spcBef>
                <a:spcPts val="518"/>
              </a:spcBef>
              <a:buClr>
                <a:schemeClr val="dk1"/>
              </a:buClr>
              <a:buNone/>
            </a:pPr>
            <a:r>
              <a:rPr lang="en-U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en-US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lw</a:t>
            </a:r>
            <a:r>
              <a:rPr lang="en-U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$t0,</a:t>
            </a:r>
            <a:r>
              <a:rPr lang="en-US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en-U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($s3) # $t0=A[</a:t>
            </a:r>
            <a:r>
              <a:rPr lang="en-US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lang="en-US" dirty="0"/>
          </a:p>
          <a:p>
            <a:pPr marL="342900" lvl="0" indent="-342900">
              <a:spcBef>
                <a:spcPts val="518"/>
              </a:spcBef>
              <a:buClr>
                <a:srgbClr val="3366FF"/>
              </a:buClr>
              <a:buNone/>
            </a:pPr>
            <a:r>
              <a:rPr lang="en-US" dirty="0">
                <a:solidFill>
                  <a:srgbClr val="3366FF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en-U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add $t0,$s2,$t0 # $t0=A[3]+a</a:t>
            </a:r>
            <a:endParaRPr lang="en-US" dirty="0"/>
          </a:p>
          <a:p>
            <a:pPr marL="342900" lvl="0" indent="-342900">
              <a:spcBef>
                <a:spcPts val="518"/>
              </a:spcBef>
              <a:buClr>
                <a:schemeClr val="dk1"/>
              </a:buClr>
              <a:buNone/>
            </a:pPr>
            <a:r>
              <a:rPr lang="en-U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en-US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sw</a:t>
            </a:r>
            <a:r>
              <a:rPr lang="en-U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$t0,</a:t>
            </a:r>
            <a:r>
              <a:rPr lang="en-US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40</a:t>
            </a:r>
            <a:r>
              <a:rPr lang="en-U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($s3) # A[</a:t>
            </a:r>
            <a:r>
              <a:rPr lang="en-US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U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]=A[3]+a</a:t>
            </a:r>
            <a:endParaRPr kumimoji="1" lang="zh-CN" altLang="en-US" dirty="0"/>
          </a:p>
        </p:txBody>
      </p:sp>
      <p:cxnSp>
        <p:nvCxnSpPr>
          <p:cNvPr id="4" name="Google Shape;733;p69">
            <a:extLst>
              <a:ext uri="{FF2B5EF4-FFF2-40B4-BE49-F238E27FC236}">
                <a16:creationId xmlns:a16="http://schemas.microsoft.com/office/drawing/2014/main" id="{E730F0B5-ACE3-8C44-A791-F2A314481045}"/>
              </a:ext>
            </a:extLst>
          </p:cNvPr>
          <p:cNvCxnSpPr/>
          <p:nvPr/>
        </p:nvCxnSpPr>
        <p:spPr>
          <a:xfrm rot="10800000">
            <a:off x="1972500" y="4077072"/>
            <a:ext cx="2599500" cy="13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" name="Google Shape;734;p69">
            <a:extLst>
              <a:ext uri="{FF2B5EF4-FFF2-40B4-BE49-F238E27FC236}">
                <a16:creationId xmlns:a16="http://schemas.microsoft.com/office/drawing/2014/main" id="{CD834BB0-9166-4049-922D-4FF57A2F1212}"/>
              </a:ext>
            </a:extLst>
          </p:cNvPr>
          <p:cNvCxnSpPr/>
          <p:nvPr/>
        </p:nvCxnSpPr>
        <p:spPr>
          <a:xfrm>
            <a:off x="1800363" y="4941168"/>
            <a:ext cx="27564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816146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8C324-2462-4848-9607-84905C62C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条件跳转指令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BD512-4B31-3645-93A2-C6D49F793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</a:t>
            </a:r>
            <a:r>
              <a:rPr kumimoji="1" lang="zh-CN" altLang="en-US" dirty="0"/>
              <a:t>语言中有控制流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比较语句</a:t>
            </a:r>
            <a:r>
              <a:rPr kumimoji="1" lang="en-US" altLang="zh-CN" dirty="0"/>
              <a:t>/</a:t>
            </a:r>
            <a:r>
              <a:rPr kumimoji="1" lang="zh-CN" altLang="en-US" dirty="0"/>
              <a:t>逻辑语句确定下一步执行的语句块</a:t>
            </a:r>
            <a:endParaRPr kumimoji="1" lang="en-US" altLang="zh-CN" dirty="0"/>
          </a:p>
          <a:p>
            <a:r>
              <a:rPr kumimoji="1" lang="en-US" altLang="zh-CN" dirty="0"/>
              <a:t>MIPS</a:t>
            </a:r>
            <a:r>
              <a:rPr kumimoji="1" lang="zh-CN" altLang="en-US" dirty="0"/>
              <a:t>汇编无法定义语句块，但是可以通过标记（</a:t>
            </a:r>
            <a:r>
              <a:rPr kumimoji="1" lang="en-US" altLang="zh-CN" dirty="0"/>
              <a:t>Label</a:t>
            </a:r>
            <a:r>
              <a:rPr kumimoji="1" lang="zh-CN" altLang="en-US" dirty="0"/>
              <a:t>）的方式来定义语句块起始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标记后面加一个冒号（</a:t>
            </a:r>
            <a:r>
              <a:rPr kumimoji="1" lang="en-US" altLang="zh-CN" dirty="0"/>
              <a:t>main</a:t>
            </a:r>
            <a:r>
              <a:rPr kumimoji="1" lang="en-US" altLang="zh-CN" dirty="0">
                <a:sym typeface="Wingdings" pitchFamily="2" charset="2"/>
              </a:rPr>
              <a:t>: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)</a:t>
            </a:r>
          </a:p>
          <a:p>
            <a:pPr lvl="1"/>
            <a:r>
              <a:rPr kumimoji="1" lang="zh-CN" altLang="en-US" dirty="0">
                <a:sym typeface="Wingdings" pitchFamily="2" charset="2"/>
              </a:rPr>
              <a:t>汇编的控制流就是跳转到标记的位置</a:t>
            </a:r>
            <a:endParaRPr kumimoji="1" lang="en-US" altLang="zh-CN" dirty="0">
              <a:sym typeface="Wingdings" pitchFamily="2" charset="2"/>
            </a:endParaRPr>
          </a:p>
          <a:p>
            <a:pPr lvl="1"/>
            <a:r>
              <a:rPr kumimoji="1" lang="zh-CN" altLang="en-US" dirty="0">
                <a:sym typeface="Wingdings" pitchFamily="2" charset="2"/>
              </a:rPr>
              <a:t>在</a:t>
            </a:r>
            <a:r>
              <a:rPr kumimoji="1" lang="en-US" altLang="zh-CN" dirty="0">
                <a:sym typeface="Wingdings" pitchFamily="2" charset="2"/>
              </a:rPr>
              <a:t>C</a:t>
            </a:r>
            <a:r>
              <a:rPr kumimoji="1" lang="zh-CN" altLang="en-US" dirty="0">
                <a:sym typeface="Wingdings" pitchFamily="2" charset="2"/>
              </a:rPr>
              <a:t>语言中也有类似的结构，但是被认为是坏的编程风格</a:t>
            </a:r>
            <a:endParaRPr kumimoji="1" lang="en-US" altLang="zh-CN" dirty="0">
              <a:sym typeface="Wingdings" pitchFamily="2" charset="2"/>
            </a:endParaRPr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9796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8CA8C-41FD-E74A-9C83-E317A9182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Anecdote</a:t>
            </a:r>
            <a:endParaRPr kumimoji="1" lang="zh-CN" alt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FF342C5-E92E-6242-93F2-A25E28070B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0579" y="3645024"/>
            <a:ext cx="8422841" cy="198520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7F85B9-D54F-C94F-952F-EF32950D2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79" y="1690688"/>
            <a:ext cx="8496744" cy="173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40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D5F19-4A70-2F4E-A4CE-D3262A2DF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条件跳转指令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02644-E15D-B14D-B670-008A82BEF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spcBef>
                <a:spcPts val="0"/>
              </a:spcBef>
              <a:buClr>
                <a:srgbClr val="FF0000"/>
              </a:buClr>
              <a:buSzPts val="3200"/>
              <a:buFont typeface="Arial"/>
              <a:buChar char="•"/>
            </a:pPr>
            <a:r>
              <a:rPr lang="en-US" sz="3200" dirty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Branch If Equal</a:t>
            </a: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(</a:t>
            </a:r>
            <a:r>
              <a:rPr lang="en-US" sz="30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beq</a:t>
            </a: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)</a:t>
            </a:r>
            <a:endParaRPr lang="en-US" dirty="0"/>
          </a:p>
          <a:p>
            <a:pPr marL="742950" lvl="1" indent="-285750">
              <a:spcBef>
                <a:spcPts val="560"/>
              </a:spcBef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beq</a:t>
            </a:r>
            <a:r>
              <a:rPr lang="en-US" sz="2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reg1,reg2,label</a:t>
            </a:r>
            <a:endParaRPr lang="en-US" dirty="0"/>
          </a:p>
          <a:p>
            <a:pPr marL="742950" lvl="1" indent="-285750">
              <a:spcBef>
                <a:spcPts val="560"/>
              </a:spcBef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If value in </a:t>
            </a:r>
            <a:r>
              <a:rPr lang="en-US" sz="2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reg1</a:t>
            </a: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= value in </a:t>
            </a:r>
            <a:r>
              <a:rPr lang="en-US" sz="2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reg2</a:t>
            </a: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, go to </a:t>
            </a:r>
            <a:r>
              <a:rPr lang="en-US" sz="2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label</a:t>
            </a:r>
          </a:p>
          <a:p>
            <a:pPr marL="342900" lvl="0" indent="-342900">
              <a:spcBef>
                <a:spcPts val="640"/>
              </a:spcBef>
              <a:buClr>
                <a:srgbClr val="FF0000"/>
              </a:buClr>
              <a:buSzPts val="3200"/>
              <a:buFont typeface="Arial"/>
              <a:buChar char="•"/>
            </a:pPr>
            <a:r>
              <a:rPr lang="en-US" sz="3200" dirty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Branch If Not Equal</a:t>
            </a: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(</a:t>
            </a:r>
            <a:r>
              <a:rPr lang="en-US" sz="30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bne</a:t>
            </a: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)</a:t>
            </a:r>
            <a:endParaRPr lang="en-US" dirty="0"/>
          </a:p>
          <a:p>
            <a:pPr marL="742950" lvl="1" indent="-285750">
              <a:spcBef>
                <a:spcPts val="560"/>
              </a:spcBef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bne</a:t>
            </a:r>
            <a:r>
              <a:rPr lang="en-US" sz="2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reg1,reg2,label</a:t>
            </a:r>
            <a:endParaRPr lang="en-US" dirty="0"/>
          </a:p>
          <a:p>
            <a:pPr marL="742950" lvl="1" indent="-285750">
              <a:spcBef>
                <a:spcPts val="560"/>
              </a:spcBef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If value in </a:t>
            </a:r>
            <a:r>
              <a:rPr lang="en-US" sz="2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reg1</a:t>
            </a: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≠ value in </a:t>
            </a:r>
            <a:r>
              <a:rPr lang="en-US" sz="2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reg2</a:t>
            </a: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, go to </a:t>
            </a:r>
            <a:r>
              <a:rPr lang="en-US" sz="2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label</a:t>
            </a:r>
            <a:endParaRPr lang="en-US" dirty="0"/>
          </a:p>
          <a:p>
            <a:pPr marL="342900" lvl="0" indent="-342900">
              <a:spcBef>
                <a:spcPts val="640"/>
              </a:spcBef>
              <a:buClr>
                <a:srgbClr val="FF0000"/>
              </a:buClr>
              <a:buSzPts val="3200"/>
              <a:buFont typeface="Arial"/>
              <a:buChar char="•"/>
            </a:pPr>
            <a:r>
              <a:rPr lang="en-US" sz="3200" dirty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Jump</a:t>
            </a: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(</a:t>
            </a:r>
            <a:r>
              <a:rPr lang="en-US" sz="3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)</a:t>
            </a:r>
            <a:endParaRPr lang="en-US" dirty="0"/>
          </a:p>
          <a:p>
            <a:pPr marL="742950" lvl="1" indent="-285750">
              <a:spcBef>
                <a:spcPts val="560"/>
              </a:spcBef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 label</a:t>
            </a:r>
            <a:endParaRPr lang="en-US" dirty="0"/>
          </a:p>
          <a:p>
            <a:pPr marL="742950" lvl="1" indent="-285750">
              <a:spcBef>
                <a:spcPts val="560"/>
              </a:spcBef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Unconditional jump to </a:t>
            </a:r>
            <a:r>
              <a:rPr lang="en-US" sz="2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3927166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8B201-8AAC-DE4D-8507-15DC797EC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If</a:t>
            </a:r>
            <a:r>
              <a:rPr kumimoji="1" lang="zh-CN" altLang="en-US" dirty="0"/>
              <a:t> </a:t>
            </a:r>
            <a:r>
              <a:rPr kumimoji="1" lang="en-US" altLang="zh-CN" dirty="0"/>
              <a:t>Else</a:t>
            </a:r>
            <a:r>
              <a:rPr kumimoji="1" lang="zh-CN" altLang="en-US" dirty="0"/>
              <a:t>代码的翻译</a:t>
            </a:r>
          </a:p>
        </p:txBody>
      </p:sp>
      <p:sp>
        <p:nvSpPr>
          <p:cNvPr id="4" name="Google Shape;811;p76">
            <a:extLst>
              <a:ext uri="{FF2B5EF4-FFF2-40B4-BE49-F238E27FC236}">
                <a16:creationId xmlns:a16="http://schemas.microsoft.com/office/drawing/2014/main" id="{AA329F29-DA1E-CF47-ADFD-68DBC96BBBEF}"/>
              </a:ext>
            </a:extLst>
          </p:cNvPr>
          <p:cNvSpPr txBox="1">
            <a:spLocks/>
          </p:cNvSpPr>
          <p:nvPr/>
        </p:nvSpPr>
        <p:spPr>
          <a:xfrm>
            <a:off x="457200" y="1371600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 Code:</a:t>
            </a:r>
            <a:endParaRPr lang="en-US"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812;p76">
            <a:extLst>
              <a:ext uri="{FF2B5EF4-FFF2-40B4-BE49-F238E27FC236}">
                <a16:creationId xmlns:a16="http://schemas.microsoft.com/office/drawing/2014/main" id="{F7A0DB6B-0908-174A-A4F7-5DBE382D7C49}"/>
              </a:ext>
            </a:extLst>
          </p:cNvPr>
          <p:cNvSpPr txBox="1">
            <a:spLocks/>
          </p:cNvSpPr>
          <p:nvPr/>
        </p:nvSpPr>
        <p:spPr>
          <a:xfrm>
            <a:off x="457200" y="2011679"/>
            <a:ext cx="4040188" cy="4432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if(</a:t>
            </a:r>
            <a:r>
              <a:rPr lang="en-US" sz="24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2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==j) {</a:t>
            </a:r>
            <a:endParaRPr lang="en-US" dirty="0"/>
          </a:p>
          <a:p>
            <a:pPr marL="342900" indent="-34290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a = b  /* then */</a:t>
            </a:r>
            <a:endParaRPr lang="en-US" dirty="0"/>
          </a:p>
          <a:p>
            <a:pPr marL="342900" indent="-34290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 else {</a:t>
            </a:r>
            <a:endParaRPr lang="en-US" dirty="0"/>
          </a:p>
          <a:p>
            <a:pPr marL="342900" indent="-34290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a = -b /* else */</a:t>
            </a:r>
            <a:endParaRPr lang="en-US" dirty="0"/>
          </a:p>
          <a:p>
            <a:pPr marL="342900" indent="-34290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lang="en-US" dirty="0"/>
          </a:p>
        </p:txBody>
      </p:sp>
      <p:sp>
        <p:nvSpPr>
          <p:cNvPr id="6" name="Google Shape;813;p76">
            <a:extLst>
              <a:ext uri="{FF2B5EF4-FFF2-40B4-BE49-F238E27FC236}">
                <a16:creationId xmlns:a16="http://schemas.microsoft.com/office/drawing/2014/main" id="{46DC2F2C-A55E-BE43-9A8B-7595376BD710}"/>
              </a:ext>
            </a:extLst>
          </p:cNvPr>
          <p:cNvSpPr txBox="1">
            <a:spLocks/>
          </p:cNvSpPr>
          <p:nvPr/>
        </p:nvSpPr>
        <p:spPr>
          <a:xfrm>
            <a:off x="4645025" y="1371600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MIPS (beq):</a:t>
            </a:r>
          </a:p>
        </p:txBody>
      </p:sp>
      <p:sp>
        <p:nvSpPr>
          <p:cNvPr id="17" name="Google Shape;814;p76">
            <a:extLst>
              <a:ext uri="{FF2B5EF4-FFF2-40B4-BE49-F238E27FC236}">
                <a16:creationId xmlns:a16="http://schemas.microsoft.com/office/drawing/2014/main" id="{8E93C3DC-A4AE-1842-A6B9-71F5541D1044}"/>
              </a:ext>
            </a:extLst>
          </p:cNvPr>
          <p:cNvSpPr txBox="1">
            <a:spLocks/>
          </p:cNvSpPr>
          <p:nvPr/>
        </p:nvSpPr>
        <p:spPr>
          <a:xfrm>
            <a:off x="4645025" y="2011680"/>
            <a:ext cx="4041775" cy="4454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</a:t>
            </a:r>
            <a:r>
              <a:rPr lang="en-US" sz="24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2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→$s0, j→$s1</a:t>
            </a:r>
            <a:endParaRPr lang="en-US" dirty="0"/>
          </a:p>
          <a:p>
            <a:pPr marL="342900" indent="-34290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a→$s2, b→$s3</a:t>
            </a:r>
            <a:endParaRPr lang="en-US" sz="2400" i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indent="-342900">
              <a:spcBef>
                <a:spcPts val="1800"/>
              </a:spcBef>
              <a:buClr>
                <a:schemeClr val="dk1"/>
              </a:buClr>
              <a:buFont typeface="Arial"/>
              <a:buNone/>
            </a:pPr>
            <a:r>
              <a:rPr lang="en-US" sz="24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beq</a:t>
            </a:r>
            <a:r>
              <a:rPr lang="en-US" sz="2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$s0,$s1,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endParaRPr lang="en-US" dirty="0"/>
          </a:p>
          <a:p>
            <a:pPr marL="342900" indent="-342900">
              <a:spcBef>
                <a:spcPts val="480"/>
              </a:spcBef>
              <a:buClr>
                <a:schemeClr val="accent4"/>
              </a:buClr>
              <a:buFont typeface="Arial"/>
              <a:buNone/>
            </a:pPr>
            <a:r>
              <a:rPr lang="en-US" sz="2400" dirty="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else:</a:t>
            </a:r>
            <a:endParaRPr lang="en-US" dirty="0"/>
          </a:p>
          <a:p>
            <a:pPr marL="342900" indent="-34290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sub $s2, $0, $s3</a:t>
            </a:r>
            <a:endParaRPr lang="en-US" dirty="0"/>
          </a:p>
          <a:p>
            <a:pPr marL="342900" indent="-34290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   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lang="en-US" dirty="0"/>
          </a:p>
          <a:p>
            <a:pPr marL="342900" indent="-342900">
              <a:spcBef>
                <a:spcPts val="480"/>
              </a:spcBef>
              <a:buClr>
                <a:schemeClr val="accent4"/>
              </a:buClr>
              <a:buFont typeface="Arial"/>
              <a:buNone/>
            </a:pPr>
            <a:r>
              <a:rPr lang="en-US" sz="2400" dirty="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then:</a:t>
            </a:r>
            <a:endParaRPr lang="en-US" dirty="0"/>
          </a:p>
          <a:p>
            <a:pPr marL="342900" indent="-34290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add $s2, $s3, $0</a:t>
            </a:r>
            <a:endParaRPr lang="en-US" dirty="0"/>
          </a:p>
          <a:p>
            <a:pPr marL="342900" indent="-342900">
              <a:spcBef>
                <a:spcPts val="480"/>
              </a:spcBef>
              <a:buClr>
                <a:schemeClr val="accent4"/>
              </a:buClr>
              <a:buFont typeface="Arial"/>
              <a:buNone/>
            </a:pPr>
            <a:r>
              <a:rPr lang="en-US" sz="2400" dirty="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end:</a:t>
            </a:r>
            <a:endParaRPr lang="en-US" dirty="0"/>
          </a:p>
        </p:txBody>
      </p:sp>
      <p:grpSp>
        <p:nvGrpSpPr>
          <p:cNvPr id="18" name="Google Shape;817;p76">
            <a:extLst>
              <a:ext uri="{FF2B5EF4-FFF2-40B4-BE49-F238E27FC236}">
                <a16:creationId xmlns:a16="http://schemas.microsoft.com/office/drawing/2014/main" id="{53274F3C-4EA3-E94A-A180-874F20502222}"/>
              </a:ext>
            </a:extLst>
          </p:cNvPr>
          <p:cNvGrpSpPr/>
          <p:nvPr/>
        </p:nvGrpSpPr>
        <p:grpSpPr>
          <a:xfrm>
            <a:off x="5671457" y="3429000"/>
            <a:ext cx="3472543" cy="400110"/>
            <a:chOff x="5671457" y="3502152"/>
            <a:chExt cx="3472543" cy="400110"/>
          </a:xfrm>
        </p:grpSpPr>
        <p:cxnSp>
          <p:nvCxnSpPr>
            <p:cNvPr id="19" name="Google Shape;818;p76">
              <a:extLst>
                <a:ext uri="{FF2B5EF4-FFF2-40B4-BE49-F238E27FC236}">
                  <a16:creationId xmlns:a16="http://schemas.microsoft.com/office/drawing/2014/main" id="{B4FCC43D-EC2B-D340-A206-6EFADBB384DF}"/>
                </a:ext>
              </a:extLst>
            </p:cNvPr>
            <p:cNvCxnSpPr/>
            <p:nvPr/>
          </p:nvCxnSpPr>
          <p:spPr>
            <a:xfrm rot="10800000">
              <a:off x="5671457" y="3712029"/>
              <a:ext cx="576943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20" name="Google Shape;819;p76">
              <a:extLst>
                <a:ext uri="{FF2B5EF4-FFF2-40B4-BE49-F238E27FC236}">
                  <a16:creationId xmlns:a16="http://schemas.microsoft.com/office/drawing/2014/main" id="{3A104598-C451-5E46-BFE4-CC46A37815CC}"/>
                </a:ext>
              </a:extLst>
            </p:cNvPr>
            <p:cNvSpPr txBox="1"/>
            <p:nvPr/>
          </p:nvSpPr>
          <p:spPr>
            <a:xfrm>
              <a:off x="6313714" y="3502152"/>
              <a:ext cx="283028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This label unnecessary</a:t>
              </a:r>
              <a:endParaRPr sz="20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1777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91EEB-4A53-B240-9BDF-DE7A98B09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Else</a:t>
            </a:r>
            <a:r>
              <a:rPr lang="zh-CN" altLang="en-US" dirty="0"/>
              <a:t>代码的翻译</a:t>
            </a:r>
            <a:endParaRPr lang="en-US" dirty="0"/>
          </a:p>
        </p:txBody>
      </p:sp>
      <p:sp>
        <p:nvSpPr>
          <p:cNvPr id="4" name="Google Shape;811;p76">
            <a:extLst>
              <a:ext uri="{FF2B5EF4-FFF2-40B4-BE49-F238E27FC236}">
                <a16:creationId xmlns:a16="http://schemas.microsoft.com/office/drawing/2014/main" id="{83344D53-E2B2-D141-810E-CDFA4CAC8298}"/>
              </a:ext>
            </a:extLst>
          </p:cNvPr>
          <p:cNvSpPr txBox="1">
            <a:spLocks/>
          </p:cNvSpPr>
          <p:nvPr/>
        </p:nvSpPr>
        <p:spPr>
          <a:xfrm>
            <a:off x="457200" y="1371600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 Code:</a:t>
            </a:r>
          </a:p>
        </p:txBody>
      </p:sp>
      <p:sp>
        <p:nvSpPr>
          <p:cNvPr id="5" name="Google Shape;812;p76">
            <a:extLst>
              <a:ext uri="{FF2B5EF4-FFF2-40B4-BE49-F238E27FC236}">
                <a16:creationId xmlns:a16="http://schemas.microsoft.com/office/drawing/2014/main" id="{6316B9D9-4100-E141-BB3E-613A255B5BC3}"/>
              </a:ext>
            </a:extLst>
          </p:cNvPr>
          <p:cNvSpPr txBox="1">
            <a:spLocks/>
          </p:cNvSpPr>
          <p:nvPr/>
        </p:nvSpPr>
        <p:spPr>
          <a:xfrm>
            <a:off x="457200" y="2011679"/>
            <a:ext cx="4040188" cy="4432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if(</a:t>
            </a:r>
            <a:r>
              <a:rPr lang="en-US" sz="24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2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==j) {</a:t>
            </a:r>
            <a:endParaRPr lang="en-US" dirty="0"/>
          </a:p>
          <a:p>
            <a:pPr marL="342900" indent="-34290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a = b  /* then */</a:t>
            </a:r>
            <a:endParaRPr lang="en-US" dirty="0"/>
          </a:p>
          <a:p>
            <a:pPr marL="342900" indent="-34290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 else {</a:t>
            </a:r>
            <a:endParaRPr lang="en-US" dirty="0"/>
          </a:p>
          <a:p>
            <a:pPr marL="342900" indent="-34290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a = -b /* else */</a:t>
            </a:r>
            <a:endParaRPr lang="en-US" dirty="0"/>
          </a:p>
          <a:p>
            <a:pPr marL="342900" indent="-34290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lang="en-US" dirty="0"/>
          </a:p>
        </p:txBody>
      </p:sp>
      <p:sp>
        <p:nvSpPr>
          <p:cNvPr id="6" name="Google Shape;831;p77">
            <a:extLst>
              <a:ext uri="{FF2B5EF4-FFF2-40B4-BE49-F238E27FC236}">
                <a16:creationId xmlns:a16="http://schemas.microsoft.com/office/drawing/2014/main" id="{BD7E38A5-53EA-6845-8648-F398BF3E4A0F}"/>
              </a:ext>
            </a:extLst>
          </p:cNvPr>
          <p:cNvSpPr txBox="1">
            <a:spLocks/>
          </p:cNvSpPr>
          <p:nvPr/>
        </p:nvSpPr>
        <p:spPr>
          <a:xfrm>
            <a:off x="4645025" y="2011680"/>
            <a:ext cx="4041775" cy="4454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i→$s0, j→$s1</a:t>
            </a:r>
            <a:endParaRPr lang="en-US"/>
          </a:p>
          <a:p>
            <a:pPr marL="342900" indent="-34290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a→$s2, b→$s3</a:t>
            </a:r>
            <a:endParaRPr lang="en-US" sz="2400" i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indent="-342900">
              <a:spcBef>
                <a:spcPts val="1800"/>
              </a:spcBef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bne $s0,$s1,</a:t>
            </a:r>
            <a:r>
              <a:rPr lang="en-US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endParaRPr lang="en-US"/>
          </a:p>
          <a:p>
            <a:pPr marL="342900" indent="-342900">
              <a:spcBef>
                <a:spcPts val="480"/>
              </a:spcBef>
              <a:buClr>
                <a:schemeClr val="accent4"/>
              </a:buClr>
              <a:buFont typeface="Arial"/>
              <a:buNone/>
            </a:pPr>
            <a:r>
              <a:rPr lang="en-US" sz="240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then:</a:t>
            </a:r>
            <a:endParaRPr lang="en-US"/>
          </a:p>
          <a:p>
            <a:pPr marL="342900" indent="-34290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add $s2, $s3, $0</a:t>
            </a:r>
            <a:endParaRPr lang="en-US"/>
          </a:p>
          <a:p>
            <a:pPr marL="342900" indent="-34290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   </a:t>
            </a:r>
            <a:r>
              <a:rPr lang="en-US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lang="en-US" sz="2400" i="1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indent="-342900">
              <a:spcBef>
                <a:spcPts val="480"/>
              </a:spcBef>
              <a:buClr>
                <a:schemeClr val="accent4"/>
              </a:buClr>
              <a:buFont typeface="Arial"/>
              <a:buNone/>
            </a:pPr>
            <a:r>
              <a:rPr lang="en-US" sz="240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else:</a:t>
            </a:r>
            <a:endParaRPr lang="en-US"/>
          </a:p>
          <a:p>
            <a:pPr marL="342900" indent="-34290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sub $s2, $0, $s3</a:t>
            </a:r>
            <a:endParaRPr lang="en-US"/>
          </a:p>
          <a:p>
            <a:pPr marL="342900" indent="-342900">
              <a:spcBef>
                <a:spcPts val="480"/>
              </a:spcBef>
              <a:buClr>
                <a:schemeClr val="accent4"/>
              </a:buClr>
              <a:buFont typeface="Arial"/>
              <a:buNone/>
            </a:pPr>
            <a:r>
              <a:rPr lang="en-US" sz="240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end:</a:t>
            </a:r>
            <a:endParaRPr lang="en-US"/>
          </a:p>
        </p:txBody>
      </p:sp>
      <p:sp>
        <p:nvSpPr>
          <p:cNvPr id="7" name="Google Shape;830;p77">
            <a:extLst>
              <a:ext uri="{FF2B5EF4-FFF2-40B4-BE49-F238E27FC236}">
                <a16:creationId xmlns:a16="http://schemas.microsoft.com/office/drawing/2014/main" id="{814E6822-A0B9-0A41-BA00-24547CF58555}"/>
              </a:ext>
            </a:extLst>
          </p:cNvPr>
          <p:cNvSpPr txBox="1">
            <a:spLocks/>
          </p:cNvSpPr>
          <p:nvPr/>
        </p:nvSpPr>
        <p:spPr>
          <a:xfrm>
            <a:off x="4645025" y="1371600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MIPS (bne):</a:t>
            </a:r>
            <a:endParaRPr lang="en-US"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5593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55DAF-1D53-3D40-85EF-B0C895148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其它的条件跳转指令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01F8C-2186-F847-BD1E-6962DDC4A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31800">
              <a:spcBef>
                <a:spcPts val="640"/>
              </a:spcBef>
              <a:buClr>
                <a:srgbClr val="FF0000"/>
              </a:buClr>
              <a:buSzPts val="3200"/>
            </a:pPr>
            <a:r>
              <a:rPr lang="en-US" dirty="0">
                <a:solidFill>
                  <a:srgbClr val="FF0000"/>
                </a:solidFill>
              </a:rPr>
              <a:t>Set Less Than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slt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pPr marL="914400" lvl="1" indent="-406400">
              <a:spcBef>
                <a:spcPts val="560"/>
              </a:spcBef>
              <a:buSzPts val="2800"/>
              <a:buChar char="–"/>
            </a:pP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slt</a:t>
            </a:r>
            <a:r>
              <a:rPr lang="en-US" sz="28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800" dirty="0" err="1">
                <a:latin typeface="Courier New"/>
                <a:ea typeface="Courier New"/>
                <a:cs typeface="Courier New"/>
                <a:sym typeface="Courier New"/>
              </a:rPr>
              <a:t>dst</a:t>
            </a:r>
            <a:r>
              <a:rPr lang="en-US" sz="2800" dirty="0">
                <a:latin typeface="Courier New"/>
                <a:ea typeface="Courier New"/>
                <a:cs typeface="Courier New"/>
                <a:sym typeface="Courier New"/>
              </a:rPr>
              <a:t>, reg1,reg2</a:t>
            </a:r>
          </a:p>
          <a:p>
            <a:pPr marL="914400" lvl="1" indent="-406400">
              <a:spcBef>
                <a:spcPts val="0"/>
              </a:spcBef>
              <a:buClr>
                <a:srgbClr val="000000"/>
              </a:buClr>
              <a:buSzPts val="2800"/>
              <a:buFont typeface="Calibri"/>
              <a:buChar char="–"/>
            </a:pPr>
            <a:r>
              <a:rPr lang="en-US" dirty="0">
                <a:solidFill>
                  <a:srgbClr val="000000"/>
                </a:solidFill>
              </a:rPr>
              <a:t>If value in 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reg1</a:t>
            </a:r>
            <a:r>
              <a:rPr lang="en-US" dirty="0"/>
              <a:t> &lt; value in 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reg2</a:t>
            </a:r>
            <a:r>
              <a:rPr lang="en-US" dirty="0"/>
              <a:t>,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dst</a:t>
            </a:r>
            <a:r>
              <a:rPr lang="en-US" dirty="0"/>
              <a:t> = 1, else 0</a:t>
            </a:r>
            <a:endParaRPr lang="en-US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431800">
              <a:spcBef>
                <a:spcPts val="0"/>
              </a:spcBef>
              <a:buClr>
                <a:srgbClr val="FF0000"/>
              </a:buClr>
              <a:buSzPts val="3200"/>
            </a:pPr>
            <a:r>
              <a:rPr lang="en-US" dirty="0">
                <a:solidFill>
                  <a:srgbClr val="FF0000"/>
                </a:solidFill>
              </a:rPr>
              <a:t>Set Less Than Immediate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slti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pPr marL="914400" lvl="1" indent="-406400">
              <a:spcBef>
                <a:spcPts val="560"/>
              </a:spcBef>
              <a:buSzPts val="2800"/>
              <a:buChar char="–"/>
            </a:pP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slti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dst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, reg1,imm</a:t>
            </a:r>
          </a:p>
          <a:p>
            <a:pPr marL="914400" lvl="1" indent="-406400">
              <a:spcBef>
                <a:spcPts val="0"/>
              </a:spcBef>
              <a:buSzPts val="2800"/>
              <a:buFont typeface="Calibri"/>
              <a:buChar char="–"/>
            </a:pPr>
            <a:r>
              <a:rPr lang="en-US" dirty="0"/>
              <a:t>If value in 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reg1</a:t>
            </a:r>
            <a:r>
              <a:rPr lang="en-US" dirty="0"/>
              <a:t> &lt;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imm</a:t>
            </a:r>
            <a:r>
              <a:rPr lang="en-US" dirty="0"/>
              <a:t>,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dst</a:t>
            </a:r>
            <a:r>
              <a:rPr lang="en-US" dirty="0"/>
              <a:t> = 1, else 0</a:t>
            </a:r>
            <a:endParaRPr lang="en-US" dirty="0">
              <a:latin typeface="Courier New"/>
              <a:ea typeface="Courier New"/>
              <a:cs typeface="Courier New"/>
              <a:sym typeface="Courier New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432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C71FF-E5F2-6D45-BEC9-20125ACDD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Else</a:t>
            </a:r>
            <a:r>
              <a:rPr lang="zh-CN" altLang="en-US" dirty="0"/>
              <a:t>代码的翻译</a:t>
            </a:r>
            <a:endParaRPr lang="en-US" dirty="0"/>
          </a:p>
        </p:txBody>
      </p:sp>
      <p:sp>
        <p:nvSpPr>
          <p:cNvPr id="4" name="Google Shape;855;p79">
            <a:extLst>
              <a:ext uri="{FF2B5EF4-FFF2-40B4-BE49-F238E27FC236}">
                <a16:creationId xmlns:a16="http://schemas.microsoft.com/office/drawing/2014/main" id="{94A14D52-4593-8846-A260-3EAE2ADDFB59}"/>
              </a:ext>
            </a:extLst>
          </p:cNvPr>
          <p:cNvSpPr txBox="1">
            <a:spLocks/>
          </p:cNvSpPr>
          <p:nvPr/>
        </p:nvSpPr>
        <p:spPr>
          <a:xfrm>
            <a:off x="4645025" y="2011680"/>
            <a:ext cx="40419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i→$s0, j→$s1</a:t>
            </a:r>
            <a:endParaRPr lang="en-US"/>
          </a:p>
          <a:p>
            <a:pPr marL="342900" indent="-34290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a→$s2, b→$s3</a:t>
            </a:r>
            <a:endParaRPr lang="en-US" sz="2400" i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indent="-342900">
              <a:spcBef>
                <a:spcPts val="1800"/>
              </a:spcBef>
              <a:buClr>
                <a:schemeClr val="dk1"/>
              </a:buClr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slt $t0 $s0 $s1</a:t>
            </a:r>
          </a:p>
          <a:p>
            <a:pPr marL="342900" indent="-34290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beq $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0,$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endParaRPr lang="en-US"/>
          </a:p>
          <a:p>
            <a:pPr marL="342900" indent="-342900">
              <a:spcBef>
                <a:spcPts val="480"/>
              </a:spcBef>
              <a:buClr>
                <a:schemeClr val="accent4"/>
              </a:buClr>
              <a:buFont typeface="Arial"/>
              <a:buNone/>
            </a:pPr>
            <a:r>
              <a:rPr lang="en-US" sz="240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then:</a:t>
            </a:r>
            <a:endParaRPr lang="en-US"/>
          </a:p>
          <a:p>
            <a:pPr marL="342900" indent="-34290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add $s2, $s3, $0</a:t>
            </a:r>
            <a:endParaRPr lang="en-US"/>
          </a:p>
          <a:p>
            <a:pPr marL="342900" indent="-34290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   </a:t>
            </a:r>
            <a:r>
              <a:rPr lang="en-US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lang="en-US" sz="2400" i="1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indent="-342900">
              <a:spcBef>
                <a:spcPts val="480"/>
              </a:spcBef>
              <a:buClr>
                <a:schemeClr val="accent4"/>
              </a:buClr>
              <a:buFont typeface="Arial"/>
              <a:buNone/>
            </a:pPr>
            <a:r>
              <a:rPr lang="en-US" sz="240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else:</a:t>
            </a:r>
            <a:endParaRPr lang="en-US"/>
          </a:p>
          <a:p>
            <a:pPr marL="342900" indent="-34290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sub $s2, $0, $s3</a:t>
            </a:r>
            <a:endParaRPr lang="en-US"/>
          </a:p>
          <a:p>
            <a:pPr marL="342900" indent="-342900">
              <a:spcBef>
                <a:spcPts val="480"/>
              </a:spcBef>
              <a:buClr>
                <a:schemeClr val="accent4"/>
              </a:buClr>
              <a:buFont typeface="Arial"/>
              <a:buNone/>
            </a:pPr>
            <a:r>
              <a:rPr lang="en-US" sz="240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end:</a:t>
            </a:r>
            <a:endParaRPr lang="en-US" dirty="0"/>
          </a:p>
        </p:txBody>
      </p:sp>
      <p:sp>
        <p:nvSpPr>
          <p:cNvPr id="5" name="Google Shape;854;p79">
            <a:extLst>
              <a:ext uri="{FF2B5EF4-FFF2-40B4-BE49-F238E27FC236}">
                <a16:creationId xmlns:a16="http://schemas.microsoft.com/office/drawing/2014/main" id="{F630E309-FD3C-3640-91BD-D0D462F90940}"/>
              </a:ext>
            </a:extLst>
          </p:cNvPr>
          <p:cNvSpPr txBox="1">
            <a:spLocks/>
          </p:cNvSpPr>
          <p:nvPr/>
        </p:nvSpPr>
        <p:spPr>
          <a:xfrm>
            <a:off x="4645025" y="1371600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MIPS (</a:t>
            </a:r>
            <a:r>
              <a:rPr lang="en-US" sz="3200"/>
              <a:t>???)</a:t>
            </a: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811;p76">
            <a:extLst>
              <a:ext uri="{FF2B5EF4-FFF2-40B4-BE49-F238E27FC236}">
                <a16:creationId xmlns:a16="http://schemas.microsoft.com/office/drawing/2014/main" id="{3F6D5CC0-6A39-514F-B9A5-9160A880D080}"/>
              </a:ext>
            </a:extLst>
          </p:cNvPr>
          <p:cNvSpPr txBox="1">
            <a:spLocks/>
          </p:cNvSpPr>
          <p:nvPr/>
        </p:nvSpPr>
        <p:spPr>
          <a:xfrm>
            <a:off x="457200" y="1371600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 Code:</a:t>
            </a:r>
          </a:p>
        </p:txBody>
      </p:sp>
      <p:sp>
        <p:nvSpPr>
          <p:cNvPr id="7" name="Google Shape;812;p76">
            <a:extLst>
              <a:ext uri="{FF2B5EF4-FFF2-40B4-BE49-F238E27FC236}">
                <a16:creationId xmlns:a16="http://schemas.microsoft.com/office/drawing/2014/main" id="{BEAC404F-DAE1-7049-97A2-3BFD4EA31BD8}"/>
              </a:ext>
            </a:extLst>
          </p:cNvPr>
          <p:cNvSpPr txBox="1">
            <a:spLocks/>
          </p:cNvSpPr>
          <p:nvPr/>
        </p:nvSpPr>
        <p:spPr>
          <a:xfrm>
            <a:off x="457200" y="2011679"/>
            <a:ext cx="4040188" cy="4432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if(</a:t>
            </a:r>
            <a:r>
              <a:rPr lang="en-US" sz="24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2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==j) {</a:t>
            </a:r>
            <a:endParaRPr lang="en-US" dirty="0"/>
          </a:p>
          <a:p>
            <a:pPr marL="342900" indent="-34290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a = b  /* then */</a:t>
            </a:r>
            <a:endParaRPr lang="en-US" dirty="0"/>
          </a:p>
          <a:p>
            <a:pPr marL="342900" indent="-34290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 else {</a:t>
            </a:r>
            <a:endParaRPr lang="en-US" dirty="0"/>
          </a:p>
          <a:p>
            <a:pPr marL="342900" indent="-34290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a = -b /* else */</a:t>
            </a:r>
            <a:endParaRPr lang="en-US" dirty="0"/>
          </a:p>
          <a:p>
            <a:pPr marL="342900" indent="-34290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7758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C32C5-70E1-9840-BF1F-D259113DD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</a:t>
            </a:r>
            <a:r>
              <a:rPr lang="zh-CN" altLang="en-US" dirty="0"/>
              <a:t>汇编中的循环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E75B9-844B-114D-8840-6AB4A6E66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C</a:t>
            </a:r>
            <a:r>
              <a:rPr lang="zh-CN" altLang="en-US" dirty="0"/>
              <a:t>语言中有三种类型的循环</a:t>
            </a:r>
            <a:endParaRPr lang="en-US" altLang="zh-CN" dirty="0"/>
          </a:p>
          <a:p>
            <a:pPr lvl="1"/>
            <a:r>
              <a:rPr lang="en-US" altLang="zh-CN" dirty="0"/>
              <a:t>while,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  <a:r>
              <a:rPr lang="zh-CN" altLang="en-US" dirty="0"/>
              <a:t> </a:t>
            </a:r>
            <a:r>
              <a:rPr lang="en-US" altLang="zh-CN" dirty="0"/>
              <a:t>while,</a:t>
            </a:r>
            <a:r>
              <a:rPr lang="zh-CN" altLang="en-US" dirty="0"/>
              <a:t> 以及</a:t>
            </a:r>
            <a:r>
              <a:rPr lang="en-US" altLang="zh-CN" dirty="0"/>
              <a:t>for</a:t>
            </a:r>
          </a:p>
          <a:p>
            <a:pPr lvl="1"/>
            <a:r>
              <a:rPr lang="zh-CN" altLang="en-US" dirty="0"/>
              <a:t>三种类型可以做等价的转换，可以用相同的办法做翻译</a:t>
            </a:r>
            <a:endParaRPr lang="en-US" altLang="zh-CN" dirty="0"/>
          </a:p>
          <a:p>
            <a:r>
              <a:rPr lang="zh-CN" altLang="en-US" dirty="0"/>
              <a:t>留作思考，如何在</a:t>
            </a:r>
            <a:r>
              <a:rPr lang="en-US" altLang="zh-CN" dirty="0"/>
              <a:t>MIPS</a:t>
            </a:r>
            <a:r>
              <a:rPr lang="zh-CN" altLang="en-US" dirty="0"/>
              <a:t>汇编中实现循环？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479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9AA0D-618B-F64E-A0D3-F6D30F442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</a:t>
            </a:r>
            <a:r>
              <a:rPr lang="zh-CN" altLang="en-US" dirty="0"/>
              <a:t>乘法与除法指令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C9792-8351-BD4A-A91B-348F3812D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乘法指令和除法指令将结果放在特殊的寄存器</a:t>
            </a:r>
            <a:r>
              <a:rPr lang="en-US" altLang="zh-CN" dirty="0"/>
              <a:t>HI</a:t>
            </a:r>
            <a:r>
              <a:rPr lang="zh-CN" altLang="en-US" dirty="0"/>
              <a:t>和</a:t>
            </a:r>
            <a:r>
              <a:rPr lang="en-US" altLang="zh-CN" dirty="0"/>
              <a:t>LO</a:t>
            </a:r>
            <a:r>
              <a:rPr lang="zh-CN" altLang="en-US" dirty="0"/>
              <a:t>中，访问特殊寄存器需要特殊指令</a:t>
            </a:r>
            <a:endParaRPr lang="en-US" altLang="zh-CN" dirty="0"/>
          </a:p>
          <a:p>
            <a:pPr lvl="1"/>
            <a:r>
              <a:rPr lang="en-US" altLang="zh-CN" dirty="0" err="1"/>
              <a:t>mfhi</a:t>
            </a:r>
            <a:r>
              <a:rPr lang="zh-CN" altLang="en-US" dirty="0"/>
              <a:t> </a:t>
            </a:r>
            <a:r>
              <a:rPr lang="en-US" altLang="zh-CN" dirty="0" err="1"/>
              <a:t>dst</a:t>
            </a:r>
            <a:r>
              <a:rPr lang="zh-CN" altLang="en-US" dirty="0"/>
              <a:t> </a:t>
            </a:r>
            <a:r>
              <a:rPr lang="en-US" altLang="zh-CN" dirty="0"/>
              <a:t>#</a:t>
            </a:r>
            <a:r>
              <a:rPr lang="zh-CN" altLang="en-US" dirty="0"/>
              <a:t> </a:t>
            </a:r>
            <a:r>
              <a:rPr lang="en-US" altLang="zh-CN" dirty="0"/>
              <a:t>move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HI</a:t>
            </a:r>
          </a:p>
          <a:p>
            <a:pPr lvl="1"/>
            <a:r>
              <a:rPr lang="en-US" altLang="zh-CN" dirty="0" err="1"/>
              <a:t>mflo</a:t>
            </a:r>
            <a:r>
              <a:rPr lang="zh-CN" altLang="en-US" dirty="0"/>
              <a:t> </a:t>
            </a:r>
            <a:r>
              <a:rPr lang="en-US" altLang="zh-CN" dirty="0" err="1"/>
              <a:t>dst</a:t>
            </a:r>
            <a:r>
              <a:rPr lang="zh-CN" altLang="en-US" dirty="0"/>
              <a:t> </a:t>
            </a:r>
            <a:r>
              <a:rPr lang="en-US" altLang="zh-CN" dirty="0"/>
              <a:t>#</a:t>
            </a:r>
            <a:r>
              <a:rPr lang="zh-CN" altLang="en-US" dirty="0"/>
              <a:t> </a:t>
            </a:r>
            <a:r>
              <a:rPr lang="en-US" altLang="zh-CN" dirty="0"/>
              <a:t>move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lo</a:t>
            </a:r>
            <a:endParaRPr lang="en-US" dirty="0"/>
          </a:p>
          <a:p>
            <a:r>
              <a:rPr lang="zh-CN" altLang="en-US" dirty="0"/>
              <a:t>乘法指令（</a:t>
            </a:r>
            <a:r>
              <a:rPr lang="en-US" altLang="zh-CN" dirty="0" err="1"/>
              <a:t>mult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 err="1"/>
              <a:t>mult</a:t>
            </a:r>
            <a:r>
              <a:rPr lang="zh-CN" altLang="en-US" dirty="0"/>
              <a:t> </a:t>
            </a:r>
            <a:r>
              <a:rPr lang="en-US" altLang="zh-CN" dirty="0"/>
              <a:t>src1,</a:t>
            </a:r>
            <a:r>
              <a:rPr lang="zh-CN" altLang="en-US" dirty="0"/>
              <a:t> </a:t>
            </a:r>
            <a:r>
              <a:rPr lang="en-US" altLang="zh-CN" dirty="0"/>
              <a:t>sr2</a:t>
            </a:r>
          </a:p>
          <a:p>
            <a:pPr lvl="1"/>
            <a:r>
              <a:rPr lang="zh-CN" altLang="en-US" dirty="0"/>
              <a:t>计算</a:t>
            </a:r>
            <a:r>
              <a:rPr lang="en-US" altLang="zh-CN" dirty="0"/>
              <a:t>sr1</a:t>
            </a:r>
            <a:r>
              <a:rPr lang="zh-CN" altLang="en-US" dirty="0"/>
              <a:t> * </a:t>
            </a:r>
            <a:r>
              <a:rPr lang="en-US" altLang="zh-CN" dirty="0"/>
              <a:t>sr2</a:t>
            </a:r>
            <a:r>
              <a:rPr lang="zh-CN" altLang="en-US" dirty="0"/>
              <a:t>：低</a:t>
            </a:r>
            <a:r>
              <a:rPr lang="en-US" altLang="zh-CN" dirty="0"/>
              <a:t>32</a:t>
            </a:r>
            <a:r>
              <a:rPr lang="zh-CN" altLang="en-US" dirty="0"/>
              <a:t>位放</a:t>
            </a:r>
            <a:r>
              <a:rPr lang="en-US" altLang="zh-CN" dirty="0"/>
              <a:t>LO</a:t>
            </a:r>
            <a:r>
              <a:rPr lang="zh-CN" altLang="en-US" dirty="0"/>
              <a:t>，高</a:t>
            </a:r>
            <a:r>
              <a:rPr lang="en-US" altLang="zh-CN" dirty="0"/>
              <a:t>32</a:t>
            </a:r>
            <a:r>
              <a:rPr lang="zh-CN" altLang="en-US" dirty="0"/>
              <a:t>位放</a:t>
            </a:r>
            <a:r>
              <a:rPr lang="en-US" altLang="zh-CN" dirty="0"/>
              <a:t>HI</a:t>
            </a:r>
            <a:endParaRPr lang="en-US" dirty="0"/>
          </a:p>
          <a:p>
            <a:r>
              <a:rPr lang="zh-CN" altLang="en-US" dirty="0"/>
              <a:t>除法指令（</a:t>
            </a:r>
            <a:r>
              <a:rPr lang="en-US" altLang="zh-CN" dirty="0"/>
              <a:t>div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/>
              <a:t>div</a:t>
            </a:r>
            <a:r>
              <a:rPr lang="zh-CN" altLang="en-US" dirty="0"/>
              <a:t> </a:t>
            </a:r>
            <a:r>
              <a:rPr lang="en-US" altLang="zh-CN" dirty="0"/>
              <a:t>src1,</a:t>
            </a:r>
            <a:r>
              <a:rPr lang="zh-CN" altLang="en-US" dirty="0"/>
              <a:t> </a:t>
            </a:r>
            <a:r>
              <a:rPr lang="en-US" altLang="zh-CN" dirty="0"/>
              <a:t>src2</a:t>
            </a:r>
          </a:p>
          <a:p>
            <a:pPr lvl="1"/>
            <a:r>
              <a:rPr lang="en-US" altLang="zh-CN" dirty="0"/>
              <a:t>sr1/src2</a:t>
            </a:r>
            <a:r>
              <a:rPr lang="zh-CN" altLang="en-US" dirty="0"/>
              <a:t>：商放</a:t>
            </a:r>
            <a:r>
              <a:rPr lang="en-US" altLang="zh-CN" dirty="0"/>
              <a:t>LO</a:t>
            </a:r>
            <a:r>
              <a:rPr lang="zh-CN" altLang="en-US" dirty="0"/>
              <a:t>，余数放</a:t>
            </a:r>
            <a:r>
              <a:rPr lang="en-US" altLang="zh-CN" dirty="0"/>
              <a:t>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103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9117B-0630-B444-B66A-1DEEAAFE9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变量保存在硬件什么位置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A3710-B054-3F46-974D-350E2369A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指令由硬件实现，那么变量在硬件中的什么位置？</a:t>
            </a:r>
            <a:endParaRPr lang="en-US" altLang="zh-CN" dirty="0"/>
          </a:p>
          <a:p>
            <a:r>
              <a:rPr lang="zh-CN" altLang="en-US" dirty="0"/>
              <a:t>可以保存在内存中，但是相比于处理器，内存速度非常缓慢</a:t>
            </a:r>
            <a:endParaRPr lang="en-US" altLang="zh-CN" dirty="0"/>
          </a:p>
          <a:p>
            <a:r>
              <a:rPr lang="zh-CN" altLang="en-US" dirty="0"/>
              <a:t>因此在处理器内部有预先定义好的数目有限的寄存器来保存变量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590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8BD89-CDE7-5446-9BAA-AE3B9B314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除法指令举例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61900-1F14-1841-A356-168920A8A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560"/>
              </a:spcBef>
              <a:buClr>
                <a:schemeClr val="dk1"/>
              </a:buClr>
              <a:buNone/>
            </a:pPr>
            <a:r>
              <a:rPr lang="en-U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mod using div: $s2 = $s0 mod $s1</a:t>
            </a:r>
            <a:endParaRPr lang="en-US" dirty="0"/>
          </a:p>
          <a:p>
            <a:pPr marL="0" lvl="0" indent="0">
              <a:spcBef>
                <a:spcPts val="560"/>
              </a:spcBef>
              <a:buClr>
                <a:schemeClr val="accent4"/>
              </a:buClr>
              <a:buNone/>
            </a:pPr>
            <a:r>
              <a:rPr lang="en-US" dirty="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mod:</a:t>
            </a:r>
            <a:endParaRPr lang="en-US" dirty="0"/>
          </a:p>
          <a:p>
            <a:pPr marL="0" lvl="0" indent="0">
              <a:spcBef>
                <a:spcPts val="560"/>
              </a:spcBef>
              <a:buClr>
                <a:schemeClr val="dk1"/>
              </a:buClr>
              <a:buNone/>
            </a:pPr>
            <a:r>
              <a:rPr lang="en-U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div  $s0,$s1	# LO = $s0/$s1</a:t>
            </a:r>
            <a:endParaRPr lang="en-US" dirty="0"/>
          </a:p>
          <a:p>
            <a:pPr marL="0" lvl="0" indent="0">
              <a:spcBef>
                <a:spcPts val="560"/>
              </a:spcBef>
              <a:buClr>
                <a:schemeClr val="dk1"/>
              </a:buClr>
              <a:buNone/>
            </a:pPr>
            <a:r>
              <a:rPr lang="en-US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mfhi</a:t>
            </a:r>
            <a:r>
              <a:rPr lang="en-U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$s2		# HI = $s0 mod $s1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90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17462-A328-C841-A567-6DF9CA90C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算术溢出举例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84510-D573-644C-ACCB-06834EA5D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560"/>
              </a:spcBef>
              <a:buClr>
                <a:schemeClr val="dk1"/>
              </a:buClr>
              <a:buNone/>
            </a:pPr>
            <a:r>
              <a:rPr lang="en-U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$s0=0x80000000, $s1=0x1</a:t>
            </a:r>
            <a:endParaRPr lang="en-US" dirty="0"/>
          </a:p>
          <a:p>
            <a:pPr marL="0" lvl="0" indent="0">
              <a:spcBef>
                <a:spcPts val="560"/>
              </a:spcBef>
              <a:buClr>
                <a:schemeClr val="dk1"/>
              </a:buClr>
              <a:buNone/>
            </a:pPr>
            <a:r>
              <a:rPr lang="en-U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add   $t0,$s0,$s0 # overflow (error)</a:t>
            </a:r>
            <a:endParaRPr lang="en-US" dirty="0"/>
          </a:p>
          <a:p>
            <a:pPr marL="0" lvl="0" indent="0">
              <a:spcBef>
                <a:spcPts val="560"/>
              </a:spcBef>
              <a:buClr>
                <a:schemeClr val="dk1"/>
              </a:buClr>
              <a:buNone/>
            </a:pPr>
            <a:r>
              <a:rPr lang="en-US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addu</a:t>
            </a:r>
            <a:r>
              <a:rPr lang="en-U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$t1,$s0,$s0 # $t1=0</a:t>
            </a:r>
            <a:endParaRPr lang="en-US" dirty="0"/>
          </a:p>
          <a:p>
            <a:pPr marL="0" lvl="0" indent="0">
              <a:spcBef>
                <a:spcPts val="560"/>
              </a:spcBef>
              <a:buClr>
                <a:schemeClr val="dk1"/>
              </a:buClr>
              <a:buNone/>
            </a:pPr>
            <a:r>
              <a:rPr lang="en-US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addi</a:t>
            </a:r>
            <a:r>
              <a:rPr lang="en-U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$t2,$s0,-1  # overflow (error)</a:t>
            </a:r>
            <a:endParaRPr lang="en-US" dirty="0"/>
          </a:p>
          <a:p>
            <a:pPr marL="0" lvl="0" indent="0">
              <a:spcBef>
                <a:spcPts val="560"/>
              </a:spcBef>
              <a:buClr>
                <a:schemeClr val="dk1"/>
              </a:buClr>
              <a:buNone/>
            </a:pPr>
            <a:r>
              <a:rPr lang="en-US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addiu</a:t>
            </a:r>
            <a:r>
              <a:rPr lang="en-U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$t2,$s0,-1  # $t3=0x7FFFFFFF</a:t>
            </a:r>
            <a:endParaRPr lang="en-US" dirty="0"/>
          </a:p>
          <a:p>
            <a:pPr marL="0" lvl="0" indent="0">
              <a:spcBef>
                <a:spcPts val="560"/>
              </a:spcBef>
              <a:buClr>
                <a:schemeClr val="dk1"/>
              </a:buClr>
              <a:buNone/>
            </a:pPr>
            <a:r>
              <a:rPr lang="en-U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sub   $t4,$s0,$s1 # overflow (error)</a:t>
            </a:r>
            <a:endParaRPr lang="en-US" dirty="0"/>
          </a:p>
          <a:p>
            <a:pPr marL="0" lvl="0" indent="0">
              <a:spcBef>
                <a:spcPts val="560"/>
              </a:spcBef>
              <a:buClr>
                <a:schemeClr val="dk1"/>
              </a:buClr>
              <a:buNone/>
            </a:pPr>
            <a:r>
              <a:rPr lang="en-US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subu</a:t>
            </a:r>
            <a:r>
              <a:rPr lang="en-U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$t5,$s0,$s1 # $t5=0x7FFFFFFF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altLang="zh-CN" dirty="0"/>
              <a:t>$s0</a:t>
            </a:r>
            <a:r>
              <a:rPr lang="zh-CN" altLang="en-US" dirty="0"/>
              <a:t>中放的是最小的有符号数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3348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6F561-314D-C64C-A8E3-B13C67068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</a:t>
            </a:r>
            <a:r>
              <a:rPr lang="zh-CN" altLang="en-US" dirty="0"/>
              <a:t>的位操作指令</a:t>
            </a:r>
            <a:endParaRPr lang="en-US" dirty="0"/>
          </a:p>
        </p:txBody>
      </p:sp>
      <p:sp>
        <p:nvSpPr>
          <p:cNvPr id="4" name="Google Shape;1025;p95">
            <a:extLst>
              <a:ext uri="{FF2B5EF4-FFF2-40B4-BE49-F238E27FC236}">
                <a16:creationId xmlns:a16="http://schemas.microsoft.com/office/drawing/2014/main" id="{09670518-3C83-F747-8B8C-CEFFCA62618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28650" y="1825625"/>
            <a:ext cx="7886700" cy="54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a→$s1, b→$s2, c→$s3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" name="Google Shape;1027;p95">
            <a:extLst>
              <a:ext uri="{FF2B5EF4-FFF2-40B4-BE49-F238E27FC236}">
                <a16:creationId xmlns:a16="http://schemas.microsoft.com/office/drawing/2014/main" id="{E3E33DD8-4535-C54B-90B9-15F121E87764}"/>
              </a:ext>
            </a:extLst>
          </p:cNvPr>
          <p:cNvGraphicFramePr/>
          <p:nvPr/>
        </p:nvGraphicFramePr>
        <p:xfrm>
          <a:off x="457187" y="2369976"/>
          <a:ext cx="8229625" cy="40234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2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4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Instruction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C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MIPS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And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 = b &amp; c;</a:t>
                      </a:r>
                      <a:endParaRPr sz="24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and  $s1,$s2,$s3</a:t>
                      </a:r>
                      <a:endParaRPr sz="24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And Immediate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 = b &amp; 0x1;</a:t>
                      </a:r>
                      <a:endParaRPr sz="24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andi $s1,$s2,0x1</a:t>
                      </a:r>
                      <a:endParaRPr sz="24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Or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 = b | c;</a:t>
                      </a:r>
                      <a:endParaRPr sz="24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or   $s1,$s2,$s3</a:t>
                      </a:r>
                      <a:endParaRPr sz="24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Or Immediate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 = b | 0x5;</a:t>
                      </a:r>
                      <a:endParaRPr sz="24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ori  $s1,$s2,0x5</a:t>
                      </a:r>
                      <a:endParaRPr sz="24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Not Or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 = ~(b | c);</a:t>
                      </a:r>
                      <a:endParaRPr sz="24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nor  $s1,$s2,$s3</a:t>
                      </a:r>
                      <a:endParaRPr sz="24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Exclusive Or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 = b ^ c;</a:t>
                      </a:r>
                      <a:endParaRPr sz="24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xor  $s1,$s2,$s3</a:t>
                      </a:r>
                      <a:endParaRPr sz="24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Exclusive Or Immediate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 = b ^ 0xF;</a:t>
                      </a:r>
                      <a:endParaRPr sz="24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 err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xori</a:t>
                      </a:r>
                      <a:r>
                        <a:rPr lang="en-US" sz="2400" dirty="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$s1,$s2,0xF</a:t>
                      </a:r>
                      <a:endParaRPr sz="2400" dirty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0294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CFC39-EB3B-0F4C-86A0-6EC17C494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移位指令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3C25E-5F5B-9141-ACF6-41EB80EC4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左移相当于乘以</a:t>
            </a:r>
            <a:r>
              <a:rPr lang="en-US" altLang="zh-CN" dirty="0"/>
              <a:t>2</a:t>
            </a:r>
          </a:p>
          <a:p>
            <a:pPr lvl="1"/>
            <a:r>
              <a:rPr lang="zh-CN" altLang="en-US" dirty="0"/>
              <a:t>左移右边补</a:t>
            </a:r>
            <a:r>
              <a:rPr lang="en-US" altLang="zh-CN" dirty="0"/>
              <a:t>0</a:t>
            </a:r>
          </a:p>
          <a:p>
            <a:pPr lvl="1"/>
            <a:r>
              <a:rPr lang="zh-CN" altLang="en-US" dirty="0"/>
              <a:t>左移操作更快</a:t>
            </a:r>
            <a:endParaRPr lang="en-US" dirty="0"/>
          </a:p>
          <a:p>
            <a:r>
              <a:rPr lang="zh-CN" altLang="en-US" dirty="0"/>
              <a:t>逻辑右移：在最高位添加</a:t>
            </a:r>
            <a:r>
              <a:rPr lang="en-US" altLang="zh-CN" dirty="0"/>
              <a:t>0</a:t>
            </a:r>
          </a:p>
          <a:p>
            <a:r>
              <a:rPr lang="zh-CN" altLang="en-US" dirty="0"/>
              <a:t>算术右移：在最高位添加符号位</a:t>
            </a:r>
            <a:endParaRPr lang="en-US" altLang="zh-CN" dirty="0"/>
          </a:p>
          <a:p>
            <a:r>
              <a:rPr lang="zh-CN" altLang="en-US" dirty="0"/>
              <a:t>移位的位数可以是立即数或者寄存器中的值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994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AAD35-FF26-2645-AF2A-7C19569B4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移位指令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4EA51-259B-FA45-9B1C-9804CB898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851399"/>
            <a:ext cx="7886700" cy="1325563"/>
          </a:xfrm>
        </p:spPr>
        <p:txBody>
          <a:bodyPr/>
          <a:lstStyle/>
          <a:p>
            <a:r>
              <a:rPr lang="zh-CN" altLang="en-US" dirty="0"/>
              <a:t>使用立即数时</a:t>
            </a:r>
            <a:r>
              <a:rPr lang="en-US" altLang="zh-CN" dirty="0"/>
              <a:t>0-31</a:t>
            </a:r>
            <a:r>
              <a:rPr lang="zh-CN" altLang="en-US" dirty="0"/>
              <a:t>是合法的</a:t>
            </a:r>
            <a:endParaRPr lang="en-US" altLang="zh-CN" dirty="0"/>
          </a:p>
          <a:p>
            <a:r>
              <a:rPr lang="zh-CN" altLang="en-US" dirty="0"/>
              <a:t>使用寄存器时之后低</a:t>
            </a:r>
            <a:r>
              <a:rPr lang="en-US" altLang="zh-CN" dirty="0"/>
              <a:t>5</a:t>
            </a:r>
            <a:r>
              <a:rPr lang="zh-CN" altLang="en-US" dirty="0"/>
              <a:t>位被使用（无符号）</a:t>
            </a:r>
            <a:endParaRPr lang="en-US" dirty="0"/>
          </a:p>
        </p:txBody>
      </p:sp>
      <p:graphicFrame>
        <p:nvGraphicFramePr>
          <p:cNvPr id="5" name="Google Shape;1045;p97">
            <a:extLst>
              <a:ext uri="{FF2B5EF4-FFF2-40B4-BE49-F238E27FC236}">
                <a16:creationId xmlns:a16="http://schemas.microsoft.com/office/drawing/2014/main" id="{86614D3F-EBBC-EF45-B4DB-D8E8626FB0AF}"/>
              </a:ext>
            </a:extLst>
          </p:cNvPr>
          <p:cNvGraphicFramePr/>
          <p:nvPr/>
        </p:nvGraphicFramePr>
        <p:xfrm>
          <a:off x="468084" y="1574074"/>
          <a:ext cx="8229600" cy="32004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Instruction Name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MIPS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Shift Left Logical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sll  $s1,$s2,1</a:t>
                      </a:r>
                      <a:endParaRPr sz="24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Shift Left Logical Variable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sllv $s1,$s2,$s3</a:t>
                      </a:r>
                      <a:endParaRPr sz="24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Shift Right Logical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srl  $s1,$s2,2</a:t>
                      </a:r>
                      <a:endParaRPr sz="24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Shift Right Logical Variable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srlv $s1,$s2,$s3</a:t>
                      </a:r>
                      <a:endParaRPr sz="24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Shift Right Arithmetic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sra  $s1,$s2,3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Shift Right Arithmetic Variable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 err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srav</a:t>
                      </a:r>
                      <a:r>
                        <a:rPr lang="en-US" sz="2400" dirty="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$s1,$s2,$s3</a:t>
                      </a:r>
                      <a:endParaRPr sz="2400" dirty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31001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933EE-93FE-4846-89A2-6F6A49129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移位指令举例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DACC7-C0A2-8148-9F45-7FEFE2E92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None/>
            </a:pPr>
            <a:r>
              <a:rPr lang="en-U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sample calls to shift instructions</a:t>
            </a:r>
            <a:endParaRPr lang="en-US" dirty="0"/>
          </a:p>
          <a:p>
            <a:pPr marL="0" lvl="0" indent="0">
              <a:spcBef>
                <a:spcPts val="560"/>
              </a:spcBef>
              <a:buClr>
                <a:schemeClr val="dk1"/>
              </a:buClr>
              <a:buNone/>
            </a:pPr>
            <a:r>
              <a:rPr lang="en-US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addi</a:t>
            </a:r>
            <a:r>
              <a:rPr lang="en-U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$t0,$0 ,-256 # $t0=0xFFFFFF00</a:t>
            </a:r>
            <a:endParaRPr lang="en-US" dirty="0"/>
          </a:p>
          <a:p>
            <a:pPr marL="0" lvl="0" indent="0">
              <a:spcBef>
                <a:spcPts val="560"/>
              </a:spcBef>
              <a:buClr>
                <a:schemeClr val="dk1"/>
              </a:buClr>
              <a:buNone/>
            </a:pPr>
            <a:r>
              <a:rPr lang="en-US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sll</a:t>
            </a:r>
            <a:r>
              <a:rPr lang="en-U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$s0,$t0,3    # $s0=0xFFFFF800</a:t>
            </a:r>
            <a:endParaRPr lang="en-US" dirty="0"/>
          </a:p>
          <a:p>
            <a:pPr marL="0" lvl="0" indent="0">
              <a:spcBef>
                <a:spcPts val="560"/>
              </a:spcBef>
              <a:buClr>
                <a:schemeClr val="dk1"/>
              </a:buClr>
              <a:buNone/>
            </a:pPr>
            <a:r>
              <a:rPr lang="en-US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srl</a:t>
            </a:r>
            <a:r>
              <a:rPr lang="en-U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$s1,$t0,8    # $s1=0x00FFFFFF</a:t>
            </a:r>
            <a:endParaRPr lang="en-US" dirty="0"/>
          </a:p>
          <a:p>
            <a:pPr marL="0" lvl="0" indent="0">
              <a:spcBef>
                <a:spcPts val="560"/>
              </a:spcBef>
              <a:buClr>
                <a:schemeClr val="dk1"/>
              </a:buClr>
              <a:buNone/>
            </a:pPr>
            <a:r>
              <a:rPr lang="en-US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sra</a:t>
            </a:r>
            <a:r>
              <a:rPr lang="en-U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$s2,$t0,8    # $s2=0xFFFFFFFF</a:t>
            </a:r>
            <a:endParaRPr lang="en-US" dirty="0"/>
          </a:p>
          <a:p>
            <a:pPr marL="0" lvl="0" indent="0">
              <a:spcBef>
                <a:spcPts val="560"/>
              </a:spcBef>
              <a:buClr>
                <a:schemeClr val="dk1"/>
              </a:buClr>
              <a:buNone/>
            </a:pPr>
            <a:endParaRPr lang="en-US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560"/>
              </a:spcBef>
              <a:buClr>
                <a:schemeClr val="dk1"/>
              </a:buClr>
              <a:buNone/>
            </a:pPr>
            <a:r>
              <a:rPr lang="en-US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addi</a:t>
            </a:r>
            <a:r>
              <a:rPr lang="en-U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$t1,$0 ,-22  # $t1=0xFFFFFFEA</a:t>
            </a:r>
            <a:endParaRPr lang="en-US" dirty="0"/>
          </a:p>
          <a:p>
            <a:pPr marL="0" lvl="0" indent="0">
              <a:spcBef>
                <a:spcPts val="560"/>
              </a:spcBef>
              <a:buClr>
                <a:schemeClr val="dk1"/>
              </a:buClr>
              <a:buNone/>
            </a:pPr>
            <a:r>
              <a:rPr lang="en-U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# low 5: 0b01010</a:t>
            </a:r>
            <a:endParaRPr lang="en-US" dirty="0"/>
          </a:p>
          <a:p>
            <a:pPr marL="0" lvl="0" indent="0">
              <a:spcBef>
                <a:spcPts val="560"/>
              </a:spcBef>
              <a:buClr>
                <a:schemeClr val="dk1"/>
              </a:buClr>
              <a:buNone/>
            </a:pPr>
            <a:r>
              <a:rPr lang="en-US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sllv</a:t>
            </a:r>
            <a:r>
              <a:rPr lang="en-U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$s3,$t0,$t1  # $s3=0xFFFC0000</a:t>
            </a:r>
            <a:endParaRPr lang="en-US" dirty="0"/>
          </a:p>
          <a:p>
            <a:pPr marL="0" lvl="0" indent="0">
              <a:spcBef>
                <a:spcPts val="560"/>
              </a:spcBef>
              <a:buClr>
                <a:schemeClr val="dk1"/>
              </a:buClr>
              <a:buNone/>
            </a:pPr>
            <a:r>
              <a:rPr lang="en-U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same as </a:t>
            </a:r>
            <a:r>
              <a:rPr lang="en-US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sll</a:t>
            </a:r>
            <a:r>
              <a:rPr lang="en-U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$s3,$t0,10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6308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548B-6011-B447-8049-0619C77F0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指令举例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02AE2-4A5D-5743-91FA-81108EBB5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Example 1:</a:t>
            </a:r>
            <a:endParaRPr lang="en-US" dirty="0"/>
          </a:p>
          <a:p>
            <a:pPr marL="0" lvl="0" indent="0">
              <a:spcBef>
                <a:spcPts val="560"/>
              </a:spcBef>
              <a:buClr>
                <a:schemeClr val="dk1"/>
              </a:buClr>
              <a:buNone/>
            </a:pPr>
            <a:r>
              <a:rPr lang="en-U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</a:t>
            </a:r>
            <a:r>
              <a:rPr lang="en-US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lb</a:t>
            </a:r>
            <a:r>
              <a:rPr lang="en-U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using </a:t>
            </a:r>
            <a:r>
              <a:rPr lang="en-US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lw</a:t>
            </a:r>
            <a:r>
              <a:rPr lang="en-U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 </a:t>
            </a:r>
            <a:r>
              <a:rPr lang="en-US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lb</a:t>
            </a:r>
            <a:r>
              <a:rPr lang="en-U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$s1,1($s0)</a:t>
            </a:r>
            <a:endParaRPr lang="en-US" dirty="0"/>
          </a:p>
          <a:p>
            <a:pPr marL="0" lvl="0" indent="0">
              <a:spcBef>
                <a:spcPts val="560"/>
              </a:spcBef>
              <a:buClr>
                <a:schemeClr val="dk1"/>
              </a:buClr>
              <a:buNone/>
            </a:pPr>
            <a:r>
              <a:rPr lang="en-US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lw</a:t>
            </a:r>
            <a:r>
              <a:rPr lang="en-U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$s1,0($s0)  # get word</a:t>
            </a:r>
            <a:endParaRPr lang="en-US" dirty="0"/>
          </a:p>
          <a:p>
            <a:pPr marL="0" lvl="0" indent="0">
              <a:spcBef>
                <a:spcPts val="560"/>
              </a:spcBef>
              <a:buClr>
                <a:schemeClr val="dk1"/>
              </a:buClr>
              <a:buNone/>
            </a:pPr>
            <a:r>
              <a:rPr lang="en-US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andi</a:t>
            </a:r>
            <a:r>
              <a:rPr lang="en-U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$s1,$s1,0xFF00 # get 2</a:t>
            </a:r>
            <a:r>
              <a:rPr lang="en-US" baseline="30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nd</a:t>
            </a:r>
            <a:r>
              <a:rPr lang="en-U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byte</a:t>
            </a:r>
            <a:endParaRPr lang="en-US" dirty="0"/>
          </a:p>
          <a:p>
            <a:pPr marL="0" lvl="0" indent="0">
              <a:spcBef>
                <a:spcPts val="560"/>
              </a:spcBef>
              <a:buClr>
                <a:schemeClr val="dk1"/>
              </a:buClr>
              <a:buNone/>
            </a:pPr>
            <a:r>
              <a:rPr lang="en-US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srl</a:t>
            </a:r>
            <a:r>
              <a:rPr lang="en-U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$s1,$s1,8	# shift into lowest</a:t>
            </a:r>
            <a:endParaRPr lang="en-US" dirty="0"/>
          </a:p>
          <a:p>
            <a:pPr marL="0" lvl="0" indent="0">
              <a:spcBef>
                <a:spcPts val="560"/>
              </a:spcBef>
              <a:buClr>
                <a:schemeClr val="dk1"/>
              </a:buClr>
              <a:buNone/>
            </a:pPr>
            <a:endParaRPr lang="en-US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838088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7B2DC-CDEC-0B45-9A6E-F04EA4F0C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指令举例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45A6F-4221-274D-BD89-CA28DBF21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Example 2:</a:t>
            </a:r>
            <a:endParaRPr lang="en-US" sz="2400" dirty="0"/>
          </a:p>
          <a:p>
            <a:pPr marL="0" lvl="0" indent="0">
              <a:spcBef>
                <a:spcPts val="560"/>
              </a:spcBef>
              <a:buClr>
                <a:schemeClr val="dk1"/>
              </a:buClr>
              <a:buNone/>
            </a:pPr>
            <a:r>
              <a:rPr lang="en-US" sz="2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sb using </a:t>
            </a:r>
            <a:r>
              <a:rPr lang="en-US" sz="24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sw</a:t>
            </a:r>
            <a:r>
              <a:rPr lang="en-US" sz="2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 sb $s1,3($s0)</a:t>
            </a:r>
            <a:endParaRPr lang="en-US" sz="2400" dirty="0"/>
          </a:p>
          <a:p>
            <a:pPr marL="0" lvl="0" indent="0">
              <a:spcBef>
                <a:spcPts val="560"/>
              </a:spcBef>
              <a:buClr>
                <a:schemeClr val="dk1"/>
              </a:buClr>
              <a:buNone/>
            </a:pPr>
            <a:r>
              <a:rPr lang="en-US" sz="24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lw</a:t>
            </a:r>
            <a:r>
              <a:rPr lang="en-US" sz="2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$t0,0($s0)  # get current word</a:t>
            </a:r>
            <a:endParaRPr lang="en-US" sz="2400" dirty="0"/>
          </a:p>
          <a:p>
            <a:pPr marL="0" lvl="0" indent="0">
              <a:spcBef>
                <a:spcPts val="560"/>
              </a:spcBef>
              <a:buClr>
                <a:schemeClr val="dk1"/>
              </a:buClr>
              <a:buNone/>
            </a:pPr>
            <a:r>
              <a:rPr lang="en-US" sz="24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andi</a:t>
            </a:r>
            <a:r>
              <a:rPr lang="en-US" sz="2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$t0,$t0,0xFFFFFF # zero top byte</a:t>
            </a:r>
            <a:endParaRPr lang="en-US" sz="2400" dirty="0"/>
          </a:p>
          <a:p>
            <a:pPr marL="0" lvl="0" indent="0">
              <a:spcBef>
                <a:spcPts val="560"/>
              </a:spcBef>
              <a:buClr>
                <a:schemeClr val="dk1"/>
              </a:buClr>
              <a:buNone/>
            </a:pPr>
            <a:r>
              <a:rPr lang="en-US" sz="24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sll</a:t>
            </a:r>
            <a:r>
              <a:rPr lang="en-US" sz="2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$t1,$s1,24  # shift into highest</a:t>
            </a:r>
            <a:endParaRPr lang="en-US" sz="2400" dirty="0"/>
          </a:p>
          <a:p>
            <a:pPr marL="0" lvl="0" indent="0">
              <a:spcBef>
                <a:spcPts val="560"/>
              </a:spcBef>
              <a:buClr>
                <a:schemeClr val="dk1"/>
              </a:buClr>
              <a:buNone/>
            </a:pPr>
            <a:r>
              <a:rPr lang="en-US" sz="2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or   $t0,$t0,$t1 # combine</a:t>
            </a:r>
            <a:endParaRPr lang="en-US" sz="2400" dirty="0"/>
          </a:p>
          <a:p>
            <a:pPr marL="0" lvl="0" indent="0">
              <a:spcBef>
                <a:spcPts val="560"/>
              </a:spcBef>
              <a:buClr>
                <a:schemeClr val="dk1"/>
              </a:buClr>
              <a:buNone/>
            </a:pPr>
            <a:r>
              <a:rPr lang="en-US" sz="24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sw</a:t>
            </a:r>
            <a:r>
              <a:rPr lang="en-US" sz="2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$t0,0($s0)  # store back</a:t>
            </a:r>
            <a:endParaRPr lang="en-US" sz="2400" dirty="0"/>
          </a:p>
          <a:p>
            <a:pPr marL="0" lvl="0" indent="0">
              <a:spcBef>
                <a:spcPts val="560"/>
              </a:spcBef>
              <a:buClr>
                <a:schemeClr val="dk1"/>
              </a:buClr>
              <a:buNone/>
            </a:pPr>
            <a:endParaRPr lang="en-US" sz="24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560"/>
              </a:spcBef>
              <a:buClr>
                <a:schemeClr val="dk1"/>
              </a:buClr>
              <a:buNone/>
            </a:pPr>
            <a:endParaRPr lang="en-US" sz="24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11313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6B9B6-C3F1-8945-9678-8590152E5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</a:t>
            </a:r>
            <a:r>
              <a:rPr lang="zh-CN" altLang="en-US" dirty="0"/>
              <a:t>指令第一部分小结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63EEB-09EB-C94A-B087-CBCDD1B09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计算机理解对应</a:t>
            </a:r>
            <a:r>
              <a:rPr lang="en-US" altLang="zh-CN" dirty="0"/>
              <a:t>ISA</a:t>
            </a:r>
            <a:r>
              <a:rPr lang="zh-CN" altLang="en-US" dirty="0"/>
              <a:t>中的指令</a:t>
            </a:r>
            <a:endParaRPr lang="en-US" altLang="zh-CN" dirty="0"/>
          </a:p>
          <a:p>
            <a:r>
              <a:rPr lang="en-US" altLang="zh-CN" dirty="0"/>
              <a:t>RISC</a:t>
            </a:r>
            <a:r>
              <a:rPr lang="zh-CN" altLang="en-US" dirty="0"/>
              <a:t>的设计原则：更小更快，保持简单</a:t>
            </a:r>
            <a:endParaRPr lang="en-US" altLang="zh-CN" dirty="0"/>
          </a:p>
          <a:p>
            <a:r>
              <a:rPr lang="en-US" altLang="zh-CN" dirty="0"/>
              <a:t>MIPS</a:t>
            </a:r>
            <a:r>
              <a:rPr lang="zh-CN" altLang="en-US" dirty="0"/>
              <a:t>寄存器：</a:t>
            </a:r>
            <a:r>
              <a:rPr lang="en-U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$s0-$s7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, </a:t>
            </a:r>
            <a:r>
              <a:rPr lang="en-U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$t0-$t9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, </a:t>
            </a:r>
            <a:r>
              <a:rPr lang="en-U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$0</a:t>
            </a:r>
          </a:p>
          <a:p>
            <a:r>
              <a:rPr lang="en-US" dirty="0">
                <a:solidFill>
                  <a:schemeClr val="dk1"/>
                </a:solidFill>
                <a:latin typeface="Courier New"/>
                <a:cs typeface="Courier New"/>
                <a:sym typeface="Courier New"/>
              </a:rPr>
              <a:t>MIPS</a:t>
            </a:r>
            <a:r>
              <a:rPr lang="zh-CN" altLang="en-US" dirty="0">
                <a:solidFill>
                  <a:schemeClr val="dk1"/>
                </a:solidFill>
                <a:latin typeface="Courier New"/>
                <a:cs typeface="Courier New"/>
                <a:sym typeface="Courier New"/>
              </a:rPr>
              <a:t>指令</a:t>
            </a:r>
            <a:endParaRPr lang="en-US" altLang="zh-CN" dirty="0">
              <a:solidFill>
                <a:schemeClr val="dk1"/>
              </a:solidFill>
              <a:latin typeface="Courier New"/>
              <a:cs typeface="Courier New"/>
              <a:sym typeface="Courier New"/>
            </a:endParaRPr>
          </a:p>
          <a:p>
            <a:pPr lvl="1"/>
            <a:r>
              <a:rPr lang="zh-CN" altLang="en-US" dirty="0">
                <a:solidFill>
                  <a:schemeClr val="dk1"/>
                </a:solidFill>
                <a:latin typeface="Courier New"/>
                <a:cs typeface="Courier New"/>
                <a:sym typeface="Courier New"/>
              </a:rPr>
              <a:t>算术指令：</a:t>
            </a:r>
            <a:r>
              <a:rPr lang="en-US" altLang="zh-CN" dirty="0">
                <a:solidFill>
                  <a:schemeClr val="dk1"/>
                </a:solidFill>
                <a:latin typeface="Courier New"/>
                <a:cs typeface="Courier New"/>
                <a:sym typeface="Courier New"/>
              </a:rPr>
              <a:t>add,</a:t>
            </a:r>
            <a:r>
              <a:rPr lang="zh-CN" altLang="en-US" dirty="0">
                <a:solidFill>
                  <a:schemeClr val="dk1"/>
                </a:solidFill>
                <a:latin typeface="Courier New"/>
                <a:cs typeface="Courier New"/>
                <a:sym typeface="Courier New"/>
              </a:rPr>
              <a:t> </a:t>
            </a:r>
            <a:r>
              <a:rPr lang="en-US" altLang="zh-CN" dirty="0">
                <a:solidFill>
                  <a:schemeClr val="dk1"/>
                </a:solidFill>
                <a:latin typeface="Courier New"/>
                <a:cs typeface="Courier New"/>
                <a:sym typeface="Courier New"/>
              </a:rPr>
              <a:t>sub,</a:t>
            </a:r>
            <a:r>
              <a:rPr lang="zh-CN" altLang="en-US" dirty="0">
                <a:solidFill>
                  <a:schemeClr val="dk1"/>
                </a:solidFill>
                <a:latin typeface="Courier New"/>
                <a:cs typeface="Courier New"/>
                <a:sym typeface="Courier New"/>
              </a:rPr>
              <a:t> </a:t>
            </a:r>
            <a:r>
              <a:rPr lang="en-US" altLang="zh-CN" dirty="0" err="1">
                <a:solidFill>
                  <a:schemeClr val="dk1"/>
                </a:solidFill>
                <a:latin typeface="Courier New"/>
                <a:cs typeface="Courier New"/>
                <a:sym typeface="Courier New"/>
              </a:rPr>
              <a:t>addi</a:t>
            </a:r>
            <a:r>
              <a:rPr lang="en-US" altLang="zh-CN" dirty="0">
                <a:solidFill>
                  <a:schemeClr val="dk1"/>
                </a:solidFill>
                <a:latin typeface="Courier New"/>
                <a:cs typeface="Courier New"/>
                <a:sym typeface="Courier New"/>
              </a:rPr>
              <a:t>,</a:t>
            </a:r>
            <a:r>
              <a:rPr lang="zh-CN" altLang="en-US" dirty="0">
                <a:solidFill>
                  <a:schemeClr val="dk1"/>
                </a:solidFill>
                <a:latin typeface="Courier New"/>
                <a:cs typeface="Courier New"/>
                <a:sym typeface="Courier New"/>
              </a:rPr>
              <a:t> </a:t>
            </a:r>
            <a:r>
              <a:rPr lang="en-US" altLang="zh-CN" dirty="0" err="1">
                <a:solidFill>
                  <a:schemeClr val="dk1"/>
                </a:solidFill>
                <a:latin typeface="Courier New"/>
                <a:cs typeface="Courier New"/>
                <a:sym typeface="Courier New"/>
              </a:rPr>
              <a:t>addu</a:t>
            </a:r>
            <a:r>
              <a:rPr lang="en-US" altLang="zh-CN" dirty="0">
                <a:solidFill>
                  <a:schemeClr val="dk1"/>
                </a:solidFill>
                <a:latin typeface="Courier New"/>
                <a:cs typeface="Courier New"/>
                <a:sym typeface="Courier New"/>
              </a:rPr>
              <a:t>,</a:t>
            </a:r>
            <a:r>
              <a:rPr lang="zh-CN" altLang="en-US" dirty="0">
                <a:solidFill>
                  <a:schemeClr val="dk1"/>
                </a:solidFill>
                <a:latin typeface="Courier New"/>
                <a:cs typeface="Courier New"/>
                <a:sym typeface="Courier New"/>
              </a:rPr>
              <a:t> </a:t>
            </a:r>
            <a:r>
              <a:rPr lang="en-US" altLang="zh-CN" dirty="0" err="1">
                <a:solidFill>
                  <a:schemeClr val="dk1"/>
                </a:solidFill>
                <a:latin typeface="Courier New"/>
                <a:cs typeface="Courier New"/>
                <a:sym typeface="Courier New"/>
              </a:rPr>
              <a:t>subu</a:t>
            </a:r>
            <a:r>
              <a:rPr lang="en-US" altLang="zh-CN" dirty="0">
                <a:solidFill>
                  <a:schemeClr val="dk1"/>
                </a:solidFill>
                <a:latin typeface="Courier New"/>
                <a:cs typeface="Courier New"/>
                <a:sym typeface="Courier New"/>
              </a:rPr>
              <a:t>,</a:t>
            </a:r>
            <a:r>
              <a:rPr lang="zh-CN" altLang="en-US" dirty="0">
                <a:solidFill>
                  <a:schemeClr val="dk1"/>
                </a:solidFill>
                <a:latin typeface="Courier New"/>
                <a:cs typeface="Courier New"/>
                <a:sym typeface="Courier New"/>
              </a:rPr>
              <a:t> </a:t>
            </a:r>
            <a:r>
              <a:rPr lang="en-US" altLang="zh-CN" dirty="0" err="1">
                <a:solidFill>
                  <a:schemeClr val="dk1"/>
                </a:solidFill>
                <a:latin typeface="Courier New"/>
                <a:cs typeface="Courier New"/>
                <a:sym typeface="Courier New"/>
              </a:rPr>
              <a:t>addiu</a:t>
            </a:r>
            <a:r>
              <a:rPr lang="en-US" altLang="zh-CN" dirty="0">
                <a:solidFill>
                  <a:schemeClr val="dk1"/>
                </a:solidFill>
                <a:latin typeface="Courier New"/>
                <a:cs typeface="Courier New"/>
                <a:sym typeface="Courier New"/>
              </a:rPr>
              <a:t>,</a:t>
            </a:r>
            <a:r>
              <a:rPr lang="zh-CN" altLang="en-US" dirty="0">
                <a:solidFill>
                  <a:schemeClr val="dk1"/>
                </a:solidFill>
                <a:latin typeface="Courier New"/>
                <a:cs typeface="Courier New"/>
                <a:sym typeface="Courier New"/>
              </a:rPr>
              <a:t> </a:t>
            </a:r>
            <a:r>
              <a:rPr lang="en-US" altLang="zh-CN" dirty="0" err="1">
                <a:solidFill>
                  <a:schemeClr val="dk1"/>
                </a:solidFill>
                <a:latin typeface="Courier New"/>
                <a:cs typeface="Courier New"/>
                <a:sym typeface="Courier New"/>
              </a:rPr>
              <a:t>mul</a:t>
            </a:r>
            <a:r>
              <a:rPr lang="en-US" altLang="zh-CN" dirty="0">
                <a:solidFill>
                  <a:schemeClr val="dk1"/>
                </a:solidFill>
                <a:latin typeface="Courier New"/>
                <a:cs typeface="Courier New"/>
                <a:sym typeface="Courier New"/>
              </a:rPr>
              <a:t>,</a:t>
            </a:r>
            <a:r>
              <a:rPr lang="zh-CN" altLang="en-US" dirty="0">
                <a:solidFill>
                  <a:schemeClr val="dk1"/>
                </a:solidFill>
                <a:latin typeface="Courier New"/>
                <a:cs typeface="Courier New"/>
                <a:sym typeface="Courier New"/>
              </a:rPr>
              <a:t> </a:t>
            </a:r>
            <a:r>
              <a:rPr lang="en-US" altLang="zh-CN" dirty="0">
                <a:solidFill>
                  <a:schemeClr val="dk1"/>
                </a:solidFill>
                <a:latin typeface="Courier New"/>
                <a:cs typeface="Courier New"/>
                <a:sym typeface="Courier New"/>
              </a:rPr>
              <a:t>div, </a:t>
            </a:r>
            <a:r>
              <a:rPr lang="zh-CN" altLang="en-US" dirty="0">
                <a:solidFill>
                  <a:schemeClr val="dk1"/>
                </a:solidFill>
                <a:latin typeface="Courier New"/>
                <a:cs typeface="Courier New"/>
                <a:sym typeface="Courier New"/>
              </a:rPr>
              <a:t>位操作指令</a:t>
            </a:r>
            <a:endParaRPr lang="en-US" altLang="zh-CN" dirty="0">
              <a:solidFill>
                <a:schemeClr val="dk1"/>
              </a:solidFill>
              <a:latin typeface="Courier New"/>
              <a:cs typeface="Courier New"/>
              <a:sym typeface="Courier New"/>
            </a:endParaRPr>
          </a:p>
          <a:p>
            <a:pPr lvl="1"/>
            <a:r>
              <a:rPr lang="zh-CN" altLang="en-US" dirty="0">
                <a:solidFill>
                  <a:schemeClr val="dk1"/>
                </a:solidFill>
                <a:latin typeface="Courier New"/>
                <a:cs typeface="Courier New"/>
                <a:sym typeface="Courier New"/>
              </a:rPr>
              <a:t>数据传输指令：</a:t>
            </a:r>
            <a:r>
              <a:rPr lang="en-US" altLang="zh-CN" dirty="0" err="1">
                <a:solidFill>
                  <a:schemeClr val="dk1"/>
                </a:solidFill>
                <a:latin typeface="Courier New"/>
                <a:cs typeface="Courier New"/>
                <a:sym typeface="Courier New"/>
              </a:rPr>
              <a:t>lw</a:t>
            </a:r>
            <a:r>
              <a:rPr lang="en-US" altLang="zh-CN" dirty="0">
                <a:solidFill>
                  <a:schemeClr val="dk1"/>
                </a:solidFill>
                <a:latin typeface="Courier New"/>
                <a:cs typeface="Courier New"/>
                <a:sym typeface="Courier New"/>
              </a:rPr>
              <a:t>,</a:t>
            </a:r>
            <a:r>
              <a:rPr lang="zh-CN" altLang="en-US" dirty="0">
                <a:solidFill>
                  <a:schemeClr val="dk1"/>
                </a:solidFill>
                <a:latin typeface="Courier New"/>
                <a:cs typeface="Courier New"/>
                <a:sym typeface="Courier New"/>
              </a:rPr>
              <a:t> </a:t>
            </a:r>
            <a:r>
              <a:rPr lang="en-US" altLang="zh-CN" dirty="0" err="1">
                <a:solidFill>
                  <a:schemeClr val="dk1"/>
                </a:solidFill>
                <a:latin typeface="Courier New"/>
                <a:cs typeface="Courier New"/>
                <a:sym typeface="Courier New"/>
              </a:rPr>
              <a:t>sw</a:t>
            </a:r>
            <a:endParaRPr lang="en-US" altLang="zh-CN" dirty="0">
              <a:solidFill>
                <a:schemeClr val="dk1"/>
              </a:solidFill>
              <a:latin typeface="Courier New"/>
              <a:cs typeface="Courier New"/>
              <a:sym typeface="Courier New"/>
            </a:endParaRPr>
          </a:p>
          <a:p>
            <a:pPr lvl="1"/>
            <a:r>
              <a:rPr lang="zh-CN" altLang="en-US" dirty="0"/>
              <a:t>跳转指令：</a:t>
            </a:r>
            <a:r>
              <a:rPr lang="en-US" altLang="zh-CN" dirty="0" err="1"/>
              <a:t>beq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bne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j,</a:t>
            </a:r>
            <a:r>
              <a:rPr lang="zh-CN" altLang="en-US" dirty="0"/>
              <a:t> </a:t>
            </a:r>
            <a:r>
              <a:rPr lang="en-US" altLang="zh-CN" dirty="0" err="1"/>
              <a:t>slt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slti</a:t>
            </a:r>
            <a:endParaRPr lang="en-US" altLang="zh-CN" dirty="0"/>
          </a:p>
          <a:p>
            <a:pPr lvl="1"/>
            <a:r>
              <a:rPr lang="zh-CN" altLang="en-US" dirty="0"/>
              <a:t>移位指令</a:t>
            </a:r>
            <a:endParaRPr lang="en-US" altLang="zh-CN" dirty="0"/>
          </a:p>
          <a:p>
            <a:r>
              <a:rPr lang="zh-CN" altLang="en-US" dirty="0"/>
              <a:t>内存是字节寻址的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0096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38D2B-DB33-0E4E-A18A-B3EE8248E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助记符的后缀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60CD2-E3D8-834C-A023-2C35E12B7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i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“immediate”</a:t>
            </a:r>
            <a:r>
              <a:rPr lang="zh-CN" altLang="en-US" dirty="0"/>
              <a:t> 是个整型的常量</a:t>
            </a:r>
            <a:endParaRPr lang="en-US" altLang="zh-CN" dirty="0"/>
          </a:p>
          <a:p>
            <a:r>
              <a:rPr lang="en-US" altLang="zh-CN" dirty="0"/>
              <a:t>u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“unsigned”</a:t>
            </a:r>
            <a:r>
              <a:rPr lang="zh-CN" altLang="en-US" dirty="0"/>
              <a:t> 无符号类型，不会超出溢出异常</a:t>
            </a:r>
            <a:endParaRPr lang="en-US" altLang="zh-CN" dirty="0"/>
          </a:p>
          <a:p>
            <a:r>
              <a:rPr lang="en-US" altLang="zh-CN" dirty="0"/>
              <a:t>v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“variable”</a:t>
            </a:r>
            <a:r>
              <a:rPr lang="zh-CN" altLang="en-US" dirty="0"/>
              <a:t> 使用寄存器中保持的值来获得一个小的立即数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591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9E27F-A929-8748-80C5-B9A95045F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寄存器 </a:t>
            </a:r>
            <a:r>
              <a:rPr lang="en-US" altLang="zh-CN" dirty="0"/>
              <a:t>vs.</a:t>
            </a:r>
            <a:r>
              <a:rPr lang="zh-CN" altLang="en-US" dirty="0"/>
              <a:t> 内存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9B25E-CA10-0D47-ABEC-5565ABD16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如果变量的数目多于寄存器的数目？</a:t>
            </a:r>
            <a:endParaRPr lang="en-US" altLang="zh-CN" dirty="0"/>
          </a:p>
          <a:p>
            <a:pPr lvl="1"/>
            <a:r>
              <a:rPr lang="zh-CN" altLang="en-US" dirty="0"/>
              <a:t>常用的变量放在寄存器中，其余的放到内存中（被称为是溢出</a:t>
            </a:r>
            <a:r>
              <a:rPr lang="en-US" altLang="zh-CN" dirty="0"/>
              <a:t>spill</a:t>
            </a:r>
            <a:r>
              <a:rPr lang="zh-CN" altLang="en-US" dirty="0"/>
              <a:t>到寄存器）</a:t>
            </a:r>
            <a:endParaRPr lang="en-US" altLang="zh-CN" dirty="0"/>
          </a:p>
          <a:p>
            <a:r>
              <a:rPr lang="zh-CN" altLang="en-US" dirty="0"/>
              <a:t>为何不把所有的变量放到内存中？</a:t>
            </a:r>
            <a:endParaRPr lang="en-US" altLang="zh-CN" dirty="0"/>
          </a:p>
          <a:p>
            <a:pPr lvl="1"/>
            <a:r>
              <a:rPr lang="zh-CN" altLang="en-US" dirty="0"/>
              <a:t>寄存器要快很多，要快</a:t>
            </a:r>
            <a:r>
              <a:rPr lang="en-US" altLang="zh-CN" dirty="0"/>
              <a:t>100~500</a:t>
            </a:r>
            <a:r>
              <a:rPr lang="zh-CN" altLang="en-US" dirty="0"/>
              <a:t>倍</a:t>
            </a:r>
            <a:endParaRPr lang="en-US" altLang="zh-CN" dirty="0"/>
          </a:p>
          <a:p>
            <a:pPr lvl="1"/>
            <a:r>
              <a:rPr lang="zh-CN" altLang="en-US" dirty="0"/>
              <a:t>寄存器的功能更多</a:t>
            </a:r>
            <a:endParaRPr lang="en-US" altLang="zh-CN" dirty="0"/>
          </a:p>
          <a:p>
            <a:pPr lvl="2"/>
            <a:r>
              <a:rPr lang="zh-CN" altLang="en-US" dirty="0"/>
              <a:t>一条算术指令：读两个操作数，一次算术操作，一次写入</a:t>
            </a:r>
            <a:endParaRPr lang="en-US" altLang="zh-CN" dirty="0"/>
          </a:p>
          <a:p>
            <a:pPr lvl="2"/>
            <a:r>
              <a:rPr lang="en-US" altLang="zh-CN" dirty="0"/>
              <a:t>1</a:t>
            </a:r>
            <a:r>
              <a:rPr lang="zh-CN" altLang="en-US" dirty="0"/>
              <a:t>条数据传输指令：一次读或者一次写，没有计算操作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0291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37549-718A-254B-AAD9-0696E7244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内存与变量的大小（</a:t>
            </a:r>
            <a:r>
              <a:rPr lang="en-US" altLang="zh-CN" dirty="0"/>
              <a:t>variable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91368-5393-D34C-AA2D-3D29362C1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数据传输指令</a:t>
            </a:r>
            <a:endParaRPr lang="en-US" altLang="zh-CN" dirty="0"/>
          </a:p>
          <a:p>
            <a:pPr marL="742950" lvl="1" indent="-285750">
              <a:spcBef>
                <a:spcPts val="0"/>
              </a:spcBef>
              <a:buClr>
                <a:srgbClr val="000000"/>
              </a:buClr>
              <a:buSzPts val="2800"/>
              <a:buFont typeface="Calibri"/>
              <a:buChar char="–"/>
            </a:pPr>
            <a:r>
              <a:rPr lang="en-US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lw</a:t>
            </a:r>
            <a:r>
              <a:rPr lang="en-US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reg, off(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bAddr</a:t>
            </a:r>
            <a:r>
              <a:rPr lang="en-US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742950" lvl="1" indent="-285750">
              <a:spcBef>
                <a:spcPts val="0"/>
              </a:spcBef>
              <a:buClr>
                <a:srgbClr val="000000"/>
              </a:buClr>
              <a:buSzPts val="2800"/>
              <a:buFont typeface="Calibri"/>
              <a:buChar char="–"/>
            </a:pPr>
            <a:r>
              <a:rPr lang="en-US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sw</a:t>
            </a:r>
            <a:r>
              <a:rPr lang="en-US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reg, off(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bAddr</a:t>
            </a:r>
            <a:r>
              <a:rPr lang="en-US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742950" lvl="1" indent="-285750">
              <a:spcBef>
                <a:spcPts val="0"/>
              </a:spcBef>
              <a:buClr>
                <a:srgbClr val="000000"/>
              </a:buClr>
              <a:buSzPts val="2800"/>
              <a:buFont typeface="Calibri"/>
              <a:buChar char="–"/>
            </a:pPr>
            <a:r>
              <a:rPr lang="en-US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off+bAddr</a:t>
            </a:r>
            <a:r>
              <a:rPr lang="en-US" dirty="0"/>
              <a:t> </a:t>
            </a:r>
            <a:r>
              <a:rPr lang="zh-CN" altLang="en-US" dirty="0"/>
              <a:t>必须按照字</a:t>
            </a:r>
            <a:br>
              <a:rPr lang="en-US" dirty="0"/>
            </a:br>
            <a:r>
              <a:rPr lang="zh-CN" altLang="en-US" dirty="0"/>
              <a:t>进行对其，即</a:t>
            </a:r>
            <a:r>
              <a:rPr lang="en-US" altLang="zh-CN" dirty="0"/>
              <a:t>4</a:t>
            </a:r>
            <a:r>
              <a:rPr lang="zh-CN" altLang="en-US" dirty="0"/>
              <a:t>的倍数</a:t>
            </a:r>
            <a:endParaRPr lang="en-US" dirty="0"/>
          </a:p>
          <a:p>
            <a:pPr marL="742950" lvl="1" indent="-285750">
              <a:spcBef>
                <a:spcPts val="0"/>
              </a:spcBef>
              <a:buSzPts val="2800"/>
              <a:buFont typeface="Calibri"/>
              <a:buChar char="–"/>
            </a:pPr>
            <a:r>
              <a:rPr lang="zh-CN" altLang="en-US" dirty="0"/>
              <a:t>例如整数的数字</a:t>
            </a:r>
            <a:br>
              <a:rPr lang="en-US" dirty="0"/>
            </a:br>
            <a:r>
              <a:rPr lang="zh-CN" altLang="en-US" dirty="0"/>
              <a:t>每个整数</a:t>
            </a:r>
            <a:r>
              <a:rPr lang="en-US" altLang="zh-CN" dirty="0"/>
              <a:t>32</a:t>
            </a:r>
            <a:r>
              <a:rPr lang="zh-CN" altLang="en-US" dirty="0"/>
              <a:t>位</a:t>
            </a:r>
            <a:r>
              <a:rPr lang="en-US" altLang="zh-CN" dirty="0"/>
              <a:t>=4</a:t>
            </a:r>
            <a:r>
              <a:rPr lang="zh-CN" altLang="en-US" dirty="0"/>
              <a:t>字节</a:t>
            </a:r>
            <a:endParaRPr lang="en-US" dirty="0"/>
          </a:p>
          <a:p>
            <a:pPr marL="342900" lvl="0" indent="-342900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Char char="•"/>
            </a:pPr>
            <a:r>
              <a:rPr lang="zh-CN" altLang="en-US" dirty="0"/>
              <a:t>如何传输</a:t>
            </a:r>
            <a:r>
              <a:rPr lang="en-US" altLang="zh-CN" dirty="0"/>
              <a:t>1</a:t>
            </a:r>
            <a:r>
              <a:rPr lang="zh-CN" altLang="en-US" dirty="0"/>
              <a:t>个字符的数据</a:t>
            </a:r>
            <a:endParaRPr lang="en-US" altLang="zh-CN" dirty="0"/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r>
              <a:rPr lang="zh-CN" altLang="en-US" dirty="0"/>
              <a:t>    或者传输一个</a:t>
            </a:r>
            <a:r>
              <a:rPr lang="en-US" altLang="zh-CN" dirty="0"/>
              <a:t>short</a:t>
            </a:r>
            <a:r>
              <a:rPr lang="zh-CN" altLang="en-US" dirty="0"/>
              <a:t>的数据</a:t>
            </a:r>
            <a:endParaRPr lang="en-US" altLang="zh-CN" dirty="0"/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r>
              <a:rPr lang="zh-CN" altLang="en-US" dirty="0"/>
              <a:t>    （</a:t>
            </a:r>
            <a:r>
              <a:rPr lang="en-US" altLang="zh-CN" dirty="0"/>
              <a:t>2</a:t>
            </a:r>
            <a:r>
              <a:rPr lang="zh-CN" altLang="en-US" dirty="0"/>
              <a:t>个字节）</a:t>
            </a:r>
            <a:endParaRPr lang="en-US" altLang="zh-CN" dirty="0"/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r>
              <a:rPr lang="zh-CN" altLang="en-US" dirty="0"/>
              <a:t>    都不是</a:t>
            </a:r>
            <a:r>
              <a:rPr lang="en-US" altLang="zh-CN" dirty="0"/>
              <a:t>4</a:t>
            </a:r>
            <a:r>
              <a:rPr lang="zh-CN" altLang="en-US" dirty="0"/>
              <a:t>个字节的整数倍</a:t>
            </a:r>
            <a:endParaRPr lang="en-US" dirty="0"/>
          </a:p>
        </p:txBody>
      </p:sp>
      <p:grpSp>
        <p:nvGrpSpPr>
          <p:cNvPr id="21" name="Google Shape;245;p33">
            <a:extLst>
              <a:ext uri="{FF2B5EF4-FFF2-40B4-BE49-F238E27FC236}">
                <a16:creationId xmlns:a16="http://schemas.microsoft.com/office/drawing/2014/main" id="{93BF99F5-4D93-9448-A180-47C36B7A301E}"/>
              </a:ext>
            </a:extLst>
          </p:cNvPr>
          <p:cNvGrpSpPr/>
          <p:nvPr/>
        </p:nvGrpSpPr>
        <p:grpSpPr>
          <a:xfrm>
            <a:off x="5175739" y="2276454"/>
            <a:ext cx="5029200" cy="3017400"/>
            <a:chOff x="3200400" y="2560320"/>
            <a:chExt cx="5029200" cy="3017400"/>
          </a:xfrm>
        </p:grpSpPr>
        <p:sp>
          <p:nvSpPr>
            <p:cNvPr id="22" name="Google Shape;246;p33">
              <a:extLst>
                <a:ext uri="{FF2B5EF4-FFF2-40B4-BE49-F238E27FC236}">
                  <a16:creationId xmlns:a16="http://schemas.microsoft.com/office/drawing/2014/main" id="{2CBEB9DA-ED9E-BC40-9C06-E34B7938A27E}"/>
                </a:ext>
              </a:extLst>
            </p:cNvPr>
            <p:cNvSpPr/>
            <p:nvPr/>
          </p:nvSpPr>
          <p:spPr>
            <a:xfrm>
              <a:off x="3200400" y="2560320"/>
              <a:ext cx="5029200" cy="3017400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63500" dist="107763" dir="2700000" algn="ctr" rotWithShape="0">
                <a:srgbClr val="EEECE1">
                  <a:alpha val="7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" name="Google Shape;247;p33">
              <a:extLst>
                <a:ext uri="{FF2B5EF4-FFF2-40B4-BE49-F238E27FC236}">
                  <a16:creationId xmlns:a16="http://schemas.microsoft.com/office/drawing/2014/main" id="{F4D5621E-15E8-4B41-A4C1-8722BB972852}"/>
                </a:ext>
              </a:extLst>
            </p:cNvPr>
            <p:cNvSpPr/>
            <p:nvPr/>
          </p:nvSpPr>
          <p:spPr>
            <a:xfrm>
              <a:off x="3429000" y="3108960"/>
              <a:ext cx="1371600" cy="2240400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63500" dist="107763" dir="2700000" algn="ctr" rotWithShape="0">
                <a:srgbClr val="EEECE1">
                  <a:alpha val="7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" name="Google Shape;248;p33">
              <a:extLst>
                <a:ext uri="{FF2B5EF4-FFF2-40B4-BE49-F238E27FC236}">
                  <a16:creationId xmlns:a16="http://schemas.microsoft.com/office/drawing/2014/main" id="{72435B55-0182-264C-9050-99646BE8542A}"/>
                </a:ext>
              </a:extLst>
            </p:cNvPr>
            <p:cNvSpPr/>
            <p:nvPr/>
          </p:nvSpPr>
          <p:spPr>
            <a:xfrm>
              <a:off x="3429000" y="3255264"/>
              <a:ext cx="1371600" cy="52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500" tIns="25400" rIns="63500" bIns="25400" anchor="t" anchorCtr="0">
              <a:noAutofit/>
            </a:bodyPr>
            <a:lstStyle/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Processor</a:t>
              </a:r>
              <a:endParaRPr/>
            </a:p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  <p:sp>
          <p:nvSpPr>
            <p:cNvPr id="25" name="Google Shape;249;p33">
              <a:extLst>
                <a:ext uri="{FF2B5EF4-FFF2-40B4-BE49-F238E27FC236}">
                  <a16:creationId xmlns:a16="http://schemas.microsoft.com/office/drawing/2014/main" id="{17F2CBF0-2A1F-8747-A0F3-40FF22B61965}"/>
                </a:ext>
              </a:extLst>
            </p:cNvPr>
            <p:cNvSpPr/>
            <p:nvPr/>
          </p:nvSpPr>
          <p:spPr>
            <a:xfrm>
              <a:off x="5029200" y="3108960"/>
              <a:ext cx="1371600" cy="2240400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63500" dist="107763" dir="2700000" algn="ctr" rotWithShape="0">
                <a:srgbClr val="EEECE1">
                  <a:alpha val="7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" name="Google Shape;250;p33">
              <a:extLst>
                <a:ext uri="{FF2B5EF4-FFF2-40B4-BE49-F238E27FC236}">
                  <a16:creationId xmlns:a16="http://schemas.microsoft.com/office/drawing/2014/main" id="{DA4DA4F0-AC96-E746-957F-4BD9796C6170}"/>
                </a:ext>
              </a:extLst>
            </p:cNvPr>
            <p:cNvSpPr/>
            <p:nvPr/>
          </p:nvSpPr>
          <p:spPr>
            <a:xfrm>
              <a:off x="6629400" y="3108960"/>
              <a:ext cx="1371600" cy="2240400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63500" dist="107763" dir="2700000" algn="ctr" rotWithShape="0">
                <a:srgbClr val="EEECE1">
                  <a:alpha val="7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" name="Google Shape;251;p33">
              <a:extLst>
                <a:ext uri="{FF2B5EF4-FFF2-40B4-BE49-F238E27FC236}">
                  <a16:creationId xmlns:a16="http://schemas.microsoft.com/office/drawing/2014/main" id="{1D8F0274-0582-3A4C-B0D0-F1E6AB8ECAAC}"/>
                </a:ext>
              </a:extLst>
            </p:cNvPr>
            <p:cNvSpPr/>
            <p:nvPr/>
          </p:nvSpPr>
          <p:spPr>
            <a:xfrm>
              <a:off x="3200400" y="2641600"/>
              <a:ext cx="5029200" cy="46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500" tIns="25400" rIns="63500" bIns="25400" anchor="t" anchorCtr="0">
              <a:noAutofit/>
            </a:bodyPr>
            <a:lstStyle/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Computer</a:t>
              </a:r>
              <a:endParaRPr dirty="0"/>
            </a:p>
          </p:txBody>
        </p:sp>
        <p:sp>
          <p:nvSpPr>
            <p:cNvPr id="28" name="Google Shape;252;p33">
              <a:extLst>
                <a:ext uri="{FF2B5EF4-FFF2-40B4-BE49-F238E27FC236}">
                  <a16:creationId xmlns:a16="http://schemas.microsoft.com/office/drawing/2014/main" id="{5F608724-7757-6449-80FE-C03BFFA00FEF}"/>
                </a:ext>
              </a:extLst>
            </p:cNvPr>
            <p:cNvSpPr/>
            <p:nvPr/>
          </p:nvSpPr>
          <p:spPr>
            <a:xfrm>
              <a:off x="3575304" y="3657600"/>
              <a:ext cx="1079400" cy="597000"/>
            </a:xfrm>
            <a:prstGeom prst="roundRect">
              <a:avLst>
                <a:gd name="adj" fmla="val 12495"/>
              </a:avLst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rgbClr val="EEECE1">
                  <a:alpha val="7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" name="Google Shape;253;p33">
              <a:extLst>
                <a:ext uri="{FF2B5EF4-FFF2-40B4-BE49-F238E27FC236}">
                  <a16:creationId xmlns:a16="http://schemas.microsoft.com/office/drawing/2014/main" id="{B34BB4FE-9608-0D49-9823-6257A4AF82C0}"/>
                </a:ext>
              </a:extLst>
            </p:cNvPr>
            <p:cNvSpPr/>
            <p:nvPr/>
          </p:nvSpPr>
          <p:spPr>
            <a:xfrm>
              <a:off x="3575304" y="4572000"/>
              <a:ext cx="1079400" cy="597000"/>
            </a:xfrm>
            <a:prstGeom prst="roundRect">
              <a:avLst>
                <a:gd name="adj" fmla="val 12495"/>
              </a:avLst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rgbClr val="EEECE1">
                  <a:alpha val="7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" name="Google Shape;254;p33">
              <a:extLst>
                <a:ext uri="{FF2B5EF4-FFF2-40B4-BE49-F238E27FC236}">
                  <a16:creationId xmlns:a16="http://schemas.microsoft.com/office/drawing/2014/main" id="{D255B808-9143-F644-8FAE-086242C50207}"/>
                </a:ext>
              </a:extLst>
            </p:cNvPr>
            <p:cNvSpPr/>
            <p:nvPr/>
          </p:nvSpPr>
          <p:spPr>
            <a:xfrm>
              <a:off x="3429000" y="3703320"/>
              <a:ext cx="1371600" cy="52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500" tIns="25400" rIns="63500" bIns="25400" anchor="t" anchorCtr="0">
              <a:noAutofit/>
            </a:bodyPr>
            <a:lstStyle/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Control</a:t>
              </a:r>
              <a:endParaRPr/>
            </a:p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(“brain”)</a:t>
              </a:r>
              <a:endPara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55;p33">
              <a:extLst>
                <a:ext uri="{FF2B5EF4-FFF2-40B4-BE49-F238E27FC236}">
                  <a16:creationId xmlns:a16="http://schemas.microsoft.com/office/drawing/2014/main" id="{F1B4E469-3C6E-DF4D-A04A-360E88E0B2A1}"/>
                </a:ext>
              </a:extLst>
            </p:cNvPr>
            <p:cNvSpPr/>
            <p:nvPr/>
          </p:nvSpPr>
          <p:spPr>
            <a:xfrm>
              <a:off x="3439886" y="4645152"/>
              <a:ext cx="1371600" cy="52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500" tIns="25400" rIns="63500" bIns="25400" anchor="t" anchorCtr="0">
              <a:noAutofit/>
            </a:bodyPr>
            <a:lstStyle/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Datapath</a:t>
              </a:r>
              <a:endPara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Registers</a:t>
              </a:r>
              <a:endParaRPr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56;p33">
              <a:extLst>
                <a:ext uri="{FF2B5EF4-FFF2-40B4-BE49-F238E27FC236}">
                  <a16:creationId xmlns:a16="http://schemas.microsoft.com/office/drawing/2014/main" id="{BD61EF17-0D2D-B542-BD18-B1B2FBDC75F5}"/>
                </a:ext>
              </a:extLst>
            </p:cNvPr>
            <p:cNvSpPr/>
            <p:nvPr/>
          </p:nvSpPr>
          <p:spPr>
            <a:xfrm>
              <a:off x="5029200" y="3255264"/>
              <a:ext cx="1371600" cy="52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500" tIns="25400" rIns="63500" bIns="25400" anchor="t" anchorCtr="0">
              <a:noAutofit/>
            </a:bodyPr>
            <a:lstStyle/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Memory</a:t>
              </a:r>
              <a:endParaRPr/>
            </a:p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57;p33">
              <a:extLst>
                <a:ext uri="{FF2B5EF4-FFF2-40B4-BE49-F238E27FC236}">
                  <a16:creationId xmlns:a16="http://schemas.microsoft.com/office/drawing/2014/main" id="{9EFF5FB7-32FD-644F-8D62-8CB94F1D0CC1}"/>
                </a:ext>
              </a:extLst>
            </p:cNvPr>
            <p:cNvSpPr/>
            <p:nvPr/>
          </p:nvSpPr>
          <p:spPr>
            <a:xfrm>
              <a:off x="6629400" y="3255264"/>
              <a:ext cx="1371600" cy="29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500" tIns="25400" rIns="63500" bIns="25400" anchor="t" anchorCtr="0">
              <a:noAutofit/>
            </a:bodyPr>
            <a:lstStyle/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Devices</a:t>
              </a:r>
              <a:endParaRPr/>
            </a:p>
          </p:txBody>
        </p:sp>
        <p:sp>
          <p:nvSpPr>
            <p:cNvPr id="34" name="Google Shape;258;p33">
              <a:extLst>
                <a:ext uri="{FF2B5EF4-FFF2-40B4-BE49-F238E27FC236}">
                  <a16:creationId xmlns:a16="http://schemas.microsoft.com/office/drawing/2014/main" id="{2D981A64-0CC6-E54F-BDFD-CCAA704EDADD}"/>
                </a:ext>
              </a:extLst>
            </p:cNvPr>
            <p:cNvSpPr/>
            <p:nvPr/>
          </p:nvSpPr>
          <p:spPr>
            <a:xfrm>
              <a:off x="6775704" y="3657600"/>
              <a:ext cx="1079400" cy="597000"/>
            </a:xfrm>
            <a:prstGeom prst="roundRect">
              <a:avLst>
                <a:gd name="adj" fmla="val 12495"/>
              </a:avLst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rgbClr val="EEECE1">
                  <a:alpha val="7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" name="Google Shape;259;p33">
              <a:extLst>
                <a:ext uri="{FF2B5EF4-FFF2-40B4-BE49-F238E27FC236}">
                  <a16:creationId xmlns:a16="http://schemas.microsoft.com/office/drawing/2014/main" id="{FDD867B3-B2E3-364E-8845-EDF2E18723E8}"/>
                </a:ext>
              </a:extLst>
            </p:cNvPr>
            <p:cNvSpPr/>
            <p:nvPr/>
          </p:nvSpPr>
          <p:spPr>
            <a:xfrm>
              <a:off x="6775704" y="4572000"/>
              <a:ext cx="1079400" cy="597000"/>
            </a:xfrm>
            <a:prstGeom prst="roundRect">
              <a:avLst>
                <a:gd name="adj" fmla="val 12495"/>
              </a:avLst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rgbClr val="EEECE1">
                  <a:alpha val="7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" name="Google Shape;260;p33">
              <a:extLst>
                <a:ext uri="{FF2B5EF4-FFF2-40B4-BE49-F238E27FC236}">
                  <a16:creationId xmlns:a16="http://schemas.microsoft.com/office/drawing/2014/main" id="{B1956FD9-43B8-104E-A99B-7F529EB333F1}"/>
                </a:ext>
              </a:extLst>
            </p:cNvPr>
            <p:cNvSpPr/>
            <p:nvPr/>
          </p:nvSpPr>
          <p:spPr>
            <a:xfrm>
              <a:off x="6629400" y="3703320"/>
              <a:ext cx="1371600" cy="29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500" tIns="25400" rIns="63500" bIns="25400" anchor="t" anchorCtr="0">
              <a:noAutofit/>
            </a:bodyPr>
            <a:lstStyle/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Input</a:t>
              </a:r>
              <a:endParaRPr/>
            </a:p>
          </p:txBody>
        </p:sp>
        <p:sp>
          <p:nvSpPr>
            <p:cNvPr id="37" name="Google Shape;261;p33">
              <a:extLst>
                <a:ext uri="{FF2B5EF4-FFF2-40B4-BE49-F238E27FC236}">
                  <a16:creationId xmlns:a16="http://schemas.microsoft.com/office/drawing/2014/main" id="{079063DD-951C-884F-8D70-53156603D429}"/>
                </a:ext>
              </a:extLst>
            </p:cNvPr>
            <p:cNvSpPr/>
            <p:nvPr/>
          </p:nvSpPr>
          <p:spPr>
            <a:xfrm>
              <a:off x="6629400" y="4645152"/>
              <a:ext cx="1371600" cy="29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500" tIns="25400" rIns="63500" bIns="25400" anchor="t" anchorCtr="0">
              <a:noAutofit/>
            </a:bodyPr>
            <a:lstStyle/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Output</a:t>
              </a:r>
              <a:endParaRPr/>
            </a:p>
          </p:txBody>
        </p:sp>
      </p:grpSp>
      <p:cxnSp>
        <p:nvCxnSpPr>
          <p:cNvPr id="38" name="Google Shape;262;p33">
            <a:extLst>
              <a:ext uri="{FF2B5EF4-FFF2-40B4-BE49-F238E27FC236}">
                <a16:creationId xmlns:a16="http://schemas.microsoft.com/office/drawing/2014/main" id="{BBC52E62-33EB-A045-BA2E-FCB5BE6C6AB2}"/>
              </a:ext>
            </a:extLst>
          </p:cNvPr>
          <p:cNvCxnSpPr/>
          <p:nvPr/>
        </p:nvCxnSpPr>
        <p:spPr>
          <a:xfrm flipH="1">
            <a:off x="6448189" y="4366952"/>
            <a:ext cx="1315200" cy="22500"/>
          </a:xfrm>
          <a:prstGeom prst="straightConnector1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" name="Google Shape;263;p33">
            <a:extLst>
              <a:ext uri="{FF2B5EF4-FFF2-40B4-BE49-F238E27FC236}">
                <a16:creationId xmlns:a16="http://schemas.microsoft.com/office/drawing/2014/main" id="{5A90E2C1-F4DF-5047-B41E-61AA91D83BFC}"/>
              </a:ext>
            </a:extLst>
          </p:cNvPr>
          <p:cNvSpPr txBox="1"/>
          <p:nvPr/>
        </p:nvSpPr>
        <p:spPr>
          <a:xfrm>
            <a:off x="6968638" y="3996027"/>
            <a:ext cx="2499905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FF00FF"/>
                </a:solidFill>
              </a:rPr>
              <a:t>lw</a:t>
            </a:r>
            <a:r>
              <a:rPr lang="en-US" dirty="0">
                <a:solidFill>
                  <a:srgbClr val="FF00FF"/>
                </a:solidFill>
              </a:rPr>
              <a:t> reg off(</a:t>
            </a:r>
            <a:r>
              <a:rPr lang="en-US" dirty="0" err="1">
                <a:solidFill>
                  <a:srgbClr val="FF00FF"/>
                </a:solidFill>
              </a:rPr>
              <a:t>bAddr</a:t>
            </a:r>
            <a:r>
              <a:rPr lang="en-US" dirty="0">
                <a:solidFill>
                  <a:srgbClr val="FF00FF"/>
                </a:solidFill>
              </a:rPr>
              <a:t>)</a:t>
            </a:r>
            <a:endParaRPr dirty="0">
              <a:solidFill>
                <a:srgbClr val="FF00FF"/>
              </a:solidFill>
            </a:endParaRPr>
          </a:p>
        </p:txBody>
      </p:sp>
      <p:cxnSp>
        <p:nvCxnSpPr>
          <p:cNvPr id="40" name="Google Shape;264;p33">
            <a:extLst>
              <a:ext uri="{FF2B5EF4-FFF2-40B4-BE49-F238E27FC236}">
                <a16:creationId xmlns:a16="http://schemas.microsoft.com/office/drawing/2014/main" id="{C6B95BFF-61CB-F242-BCFE-E17E6D21C698}"/>
              </a:ext>
            </a:extLst>
          </p:cNvPr>
          <p:cNvCxnSpPr/>
          <p:nvPr/>
        </p:nvCxnSpPr>
        <p:spPr>
          <a:xfrm>
            <a:off x="6561814" y="4763677"/>
            <a:ext cx="1156200" cy="22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" name="Google Shape;265;p33">
            <a:extLst>
              <a:ext uri="{FF2B5EF4-FFF2-40B4-BE49-F238E27FC236}">
                <a16:creationId xmlns:a16="http://schemas.microsoft.com/office/drawing/2014/main" id="{E703D310-D700-864A-9B1B-A66A2A81C52F}"/>
              </a:ext>
            </a:extLst>
          </p:cNvPr>
          <p:cNvSpPr txBox="1"/>
          <p:nvPr/>
        </p:nvSpPr>
        <p:spPr>
          <a:xfrm>
            <a:off x="6968638" y="4377027"/>
            <a:ext cx="2175361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2"/>
                </a:solidFill>
              </a:rPr>
              <a:t>sw</a:t>
            </a:r>
            <a:r>
              <a:rPr lang="en-US" dirty="0">
                <a:solidFill>
                  <a:schemeClr val="dk2"/>
                </a:solidFill>
              </a:rPr>
              <a:t> reg off(</a:t>
            </a:r>
            <a:r>
              <a:rPr lang="en-US" dirty="0" err="1">
                <a:solidFill>
                  <a:schemeClr val="dk2"/>
                </a:solidFill>
              </a:rPr>
              <a:t>bAddr</a:t>
            </a:r>
            <a:r>
              <a:rPr lang="en-US" dirty="0">
                <a:solidFill>
                  <a:schemeClr val="dk2"/>
                </a:solidFill>
              </a:rPr>
              <a:t>)</a:t>
            </a:r>
            <a:endParaRPr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1267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2D7AC-3227-1F4E-99C9-7A1577B3F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传输一个字节数据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8D8BF-C403-AD47-90C0-A49DA4961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还是使用字类型指令，配合位的掩码来达到目的</a:t>
            </a:r>
            <a:endParaRPr lang="en-US" altLang="zh-CN" dirty="0"/>
          </a:p>
          <a:p>
            <a:pPr marL="0" lvl="0" indent="0">
              <a:spcBef>
                <a:spcPts val="600"/>
              </a:spcBef>
              <a:buClr>
                <a:schemeClr val="dk1"/>
              </a:buClr>
              <a:buNone/>
            </a:pPr>
            <a:r>
              <a:rPr lang="zh-CN" altLang="en-US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lw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   $s0,0($s1)</a:t>
            </a:r>
            <a:endParaRPr lang="en-US" dirty="0"/>
          </a:p>
          <a:p>
            <a:pPr marL="0" lvl="0" indent="0">
              <a:spcBef>
                <a:spcPts val="600"/>
              </a:spcBef>
              <a:buClr>
                <a:schemeClr val="dk1"/>
              </a:buClr>
              <a:buNone/>
            </a:pP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andi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 $s0,$s0,0xFF # lowest byte</a:t>
            </a:r>
            <a:endParaRPr lang="en-US" dirty="0"/>
          </a:p>
          <a:p>
            <a:r>
              <a:rPr lang="zh-CN" altLang="en-US" dirty="0"/>
              <a:t>或者，使用字节传输指令</a:t>
            </a:r>
            <a:endParaRPr lang="en-US" dirty="0"/>
          </a:p>
          <a:p>
            <a:pPr marL="0" lvl="0" indent="0">
              <a:spcBef>
                <a:spcPts val="600"/>
              </a:spcBef>
              <a:buClr>
                <a:schemeClr val="dk1"/>
              </a:buClr>
              <a:buNone/>
            </a:pP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lb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   $s1,1($s0)</a:t>
            </a:r>
            <a:endParaRPr lang="en-US" dirty="0"/>
          </a:p>
          <a:p>
            <a:pPr marL="0" lvl="0" indent="0">
              <a:spcBef>
                <a:spcPts val="600"/>
              </a:spcBef>
              <a:buNone/>
            </a:pP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	sb   $s1,0($s0)</a:t>
            </a:r>
            <a:endParaRPr lang="en-US" dirty="0"/>
          </a:p>
          <a:p>
            <a:r>
              <a:rPr lang="zh-CN" altLang="en-US" dirty="0"/>
              <a:t>上述指令无需字对齐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4" name="Google Shape;276;p34">
            <a:extLst>
              <a:ext uri="{FF2B5EF4-FFF2-40B4-BE49-F238E27FC236}">
                <a16:creationId xmlns:a16="http://schemas.microsoft.com/office/drawing/2014/main" id="{E99F495B-4FF2-7342-BEE6-A6F0D4647E67}"/>
              </a:ext>
            </a:extLst>
          </p:cNvPr>
          <p:cNvGraphicFramePr/>
          <p:nvPr/>
        </p:nvGraphicFramePr>
        <p:xfrm>
          <a:off x="952500" y="5952100"/>
          <a:ext cx="7239000" cy="57350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775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775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775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775" dirty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80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Google Shape;277;p34">
            <a:extLst>
              <a:ext uri="{FF2B5EF4-FFF2-40B4-BE49-F238E27FC236}">
                <a16:creationId xmlns:a16="http://schemas.microsoft.com/office/drawing/2014/main" id="{9542E6FF-B5F1-6647-B8E4-6F915861F548}"/>
              </a:ext>
            </a:extLst>
          </p:cNvPr>
          <p:cNvSpPr txBox="1"/>
          <p:nvPr/>
        </p:nvSpPr>
        <p:spPr>
          <a:xfrm>
            <a:off x="226700" y="5368625"/>
            <a:ext cx="65292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*($s0) = </a:t>
            </a:r>
            <a:r>
              <a:rPr lang="en-US" sz="2775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0x00000180</a:t>
            </a:r>
            <a:r>
              <a:rPr lang="en-US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07647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390DD-6D8C-0E49-A819-639F4DB1D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字节排布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81F9E-E0B7-DF49-AF69-71100C4B3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38763"/>
            <a:ext cx="7886700" cy="1919898"/>
          </a:xfrm>
        </p:spPr>
        <p:txBody>
          <a:bodyPr/>
          <a:lstStyle/>
          <a:p>
            <a:r>
              <a:rPr lang="zh-CN" altLang="en-US" dirty="0"/>
              <a:t>大端机：最高的字节在最低的地址，字的地址等于最高字节的地址</a:t>
            </a:r>
            <a:endParaRPr lang="en-US" altLang="zh-CN" dirty="0"/>
          </a:p>
          <a:p>
            <a:r>
              <a:rPr lang="zh-CN" altLang="en-US" dirty="0"/>
              <a:t>小端机：最低的字节在最低的地址，字的地址等于最低字节的地址</a:t>
            </a:r>
            <a:endParaRPr lang="en-US" dirty="0"/>
          </a:p>
        </p:txBody>
      </p:sp>
      <p:sp>
        <p:nvSpPr>
          <p:cNvPr id="4" name="Google Shape;296;p35">
            <a:extLst>
              <a:ext uri="{FF2B5EF4-FFF2-40B4-BE49-F238E27FC236}">
                <a16:creationId xmlns:a16="http://schemas.microsoft.com/office/drawing/2014/main" id="{2E02F3B1-2C71-FE4B-B8BF-23258042CD40}"/>
              </a:ext>
            </a:extLst>
          </p:cNvPr>
          <p:cNvSpPr txBox="1"/>
          <p:nvPr/>
        </p:nvSpPr>
        <p:spPr>
          <a:xfrm>
            <a:off x="1307400" y="3236680"/>
            <a:ext cx="65292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*($s0) = </a:t>
            </a:r>
            <a:r>
              <a:rPr lang="en-US" sz="2775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0x00000180</a:t>
            </a:r>
            <a:r>
              <a:rPr lang="en-US" sz="3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dirty="0"/>
          </a:p>
        </p:txBody>
      </p:sp>
      <p:graphicFrame>
        <p:nvGraphicFramePr>
          <p:cNvPr id="5" name="Google Shape;276;p34">
            <a:extLst>
              <a:ext uri="{FF2B5EF4-FFF2-40B4-BE49-F238E27FC236}">
                <a16:creationId xmlns:a16="http://schemas.microsoft.com/office/drawing/2014/main" id="{D468CF0C-75C9-9B48-A08A-C58F12846814}"/>
              </a:ext>
            </a:extLst>
          </p:cNvPr>
          <p:cNvGraphicFramePr/>
          <p:nvPr/>
        </p:nvGraphicFramePr>
        <p:xfrm>
          <a:off x="952500" y="3771611"/>
          <a:ext cx="7239000" cy="57350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775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775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775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775" dirty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80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Google Shape;276;p34">
            <a:extLst>
              <a:ext uri="{FF2B5EF4-FFF2-40B4-BE49-F238E27FC236}">
                <a16:creationId xmlns:a16="http://schemas.microsoft.com/office/drawing/2014/main" id="{3B58443B-DB5D-5949-8B93-D1BCB3A3ACF9}"/>
              </a:ext>
            </a:extLst>
          </p:cNvPr>
          <p:cNvGraphicFramePr/>
          <p:nvPr/>
        </p:nvGraphicFramePr>
        <p:xfrm>
          <a:off x="952500" y="4899836"/>
          <a:ext cx="7239000" cy="57350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zh-CN" sz="2775" dirty="0">
                          <a:solidFill>
                            <a:schemeClr val="dk1"/>
                          </a:solidFill>
                          <a:latin typeface="Courier New"/>
                          <a:cs typeface="Courier New"/>
                          <a:sym typeface="Courier New"/>
                        </a:rPr>
                        <a:t>80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775" dirty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r>
                        <a:rPr lang="en-US" altLang="zh-CN" sz="2775" dirty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775" dirty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r>
                        <a:rPr lang="en-US" altLang="zh-CN" sz="2775" dirty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zh-CN" sz="2775" dirty="0">
                          <a:solidFill>
                            <a:schemeClr val="dk1"/>
                          </a:solidFill>
                          <a:latin typeface="Courier New"/>
                          <a:cs typeface="Courier New"/>
                          <a:sym typeface="Courier New"/>
                        </a:rPr>
                        <a:t>00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1635F20-937B-D14D-850B-DE9A46511E62}"/>
              </a:ext>
            </a:extLst>
          </p:cNvPr>
          <p:cNvSpPr txBox="1"/>
          <p:nvPr/>
        </p:nvSpPr>
        <p:spPr>
          <a:xfrm>
            <a:off x="199404" y="308491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低地址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D39DF2-66D5-4E4B-AF59-1D440ED6F0F5}"/>
              </a:ext>
            </a:extLst>
          </p:cNvPr>
          <p:cNvSpPr txBox="1"/>
          <p:nvPr/>
        </p:nvSpPr>
        <p:spPr>
          <a:xfrm>
            <a:off x="7649308" y="312517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高地址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EBFABB-2E53-E940-BCC9-EAE79176E2F1}"/>
              </a:ext>
            </a:extLst>
          </p:cNvPr>
          <p:cNvSpPr txBox="1"/>
          <p:nvPr/>
        </p:nvSpPr>
        <p:spPr>
          <a:xfrm>
            <a:off x="3758712" y="4353849"/>
            <a:ext cx="1489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Big</a:t>
            </a:r>
            <a:r>
              <a:rPr lang="zh-CN" altLang="en-US" sz="2400" dirty="0"/>
              <a:t> </a:t>
            </a:r>
            <a:r>
              <a:rPr lang="en-US" altLang="zh-CN" sz="2400" dirty="0"/>
              <a:t>Endian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71F4D2-9A94-3745-ADD4-2D29A1570D36}"/>
              </a:ext>
            </a:extLst>
          </p:cNvPr>
          <p:cNvSpPr txBox="1"/>
          <p:nvPr/>
        </p:nvSpPr>
        <p:spPr>
          <a:xfrm>
            <a:off x="3758712" y="5681752"/>
            <a:ext cx="1733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Little</a:t>
            </a:r>
            <a:r>
              <a:rPr lang="zh-CN" altLang="en-US" sz="2400" dirty="0"/>
              <a:t> </a:t>
            </a:r>
            <a:r>
              <a:rPr lang="en-US" altLang="zh-CN" sz="2400" dirty="0"/>
              <a:t>Endian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4DD913-066B-D84A-8C5D-62B2D1D3FAD7}"/>
              </a:ext>
            </a:extLst>
          </p:cNvPr>
          <p:cNvSpPr txBox="1"/>
          <p:nvPr/>
        </p:nvSpPr>
        <p:spPr>
          <a:xfrm>
            <a:off x="952500" y="6143417"/>
            <a:ext cx="6979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MIPS</a:t>
            </a:r>
            <a:r>
              <a:rPr lang="zh-CN" altLang="en-US" sz="2400" dirty="0"/>
              <a:t>支持两种方式，可以配置为大端机或者小端机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0089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4E2A-765B-5641-978A-39E108EB3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字节数据传输指令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4B7B1-A046-D84F-9B84-06458C850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lb</a:t>
            </a:r>
            <a:r>
              <a:rPr lang="en-US" altLang="zh-CN" dirty="0"/>
              <a:t>/sb</a:t>
            </a:r>
            <a:r>
              <a:rPr lang="zh-CN" altLang="en-US" dirty="0"/>
              <a:t>使用的是最低的字节</a:t>
            </a:r>
            <a:endParaRPr lang="en-US" altLang="zh-CN" dirty="0"/>
          </a:p>
          <a:p>
            <a:r>
              <a:rPr lang="zh-CN" altLang="en-US" dirty="0"/>
              <a:t>如果是</a:t>
            </a:r>
            <a:r>
              <a:rPr lang="en-US" altLang="zh-CN" dirty="0"/>
              <a:t>sb</a:t>
            </a:r>
            <a:r>
              <a:rPr lang="zh-CN" altLang="en-US" dirty="0"/>
              <a:t>指令，高</a:t>
            </a:r>
            <a:r>
              <a:rPr lang="en-US" altLang="zh-CN" dirty="0"/>
              <a:t>24</a:t>
            </a:r>
            <a:r>
              <a:rPr lang="zh-CN" altLang="en-US" dirty="0"/>
              <a:t>位被忽略</a:t>
            </a:r>
            <a:endParaRPr lang="en-US" altLang="zh-CN" dirty="0"/>
          </a:p>
          <a:p>
            <a:r>
              <a:rPr lang="zh-CN" altLang="en-US" dirty="0"/>
              <a:t>如果是</a:t>
            </a:r>
            <a:r>
              <a:rPr lang="en-US" altLang="zh-CN" dirty="0" err="1"/>
              <a:t>lb</a:t>
            </a:r>
            <a:r>
              <a:rPr lang="zh-CN" altLang="en-US" dirty="0"/>
              <a:t>指令，高</a:t>
            </a:r>
            <a:r>
              <a:rPr lang="en-US" altLang="zh-CN" dirty="0"/>
              <a:t>24</a:t>
            </a:r>
            <a:r>
              <a:rPr lang="zh-CN" altLang="en-US" dirty="0"/>
              <a:t>位做符号扩展</a:t>
            </a:r>
            <a:endParaRPr lang="en-US" altLang="zh-CN" dirty="0"/>
          </a:p>
          <a:p>
            <a:endParaRPr lang="en-US" altLang="zh-CN" dirty="0"/>
          </a:p>
          <a:p>
            <a:pPr marL="342900" lvl="0" indent="-342900">
              <a:spcBef>
                <a:spcPts val="1800"/>
              </a:spcBef>
              <a:buClr>
                <a:schemeClr val="dk1"/>
              </a:buClr>
              <a:buSzPts val="2960"/>
              <a:buFont typeface="Arial"/>
              <a:buChar char="•"/>
            </a:pPr>
            <a:r>
              <a:rPr lang="zh-CN" altLang="en-US" dirty="0"/>
              <a:t>例如：</a:t>
            </a: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let </a:t>
            </a:r>
            <a:r>
              <a:rPr lang="en-U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*($s0) = 0x00000180</a:t>
            </a: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:</a:t>
            </a:r>
          </a:p>
          <a:p>
            <a:pPr marL="0" lvl="0" indent="0">
              <a:spcBef>
                <a:spcPts val="518"/>
              </a:spcBef>
              <a:buClr>
                <a:schemeClr val="dk1"/>
              </a:buClr>
              <a:buNone/>
            </a:pPr>
            <a:r>
              <a:rPr lang="en-U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lb</a:t>
            </a:r>
            <a:r>
              <a:rPr lang="en-U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$s1,1($s0)  </a:t>
            </a:r>
            <a:endParaRPr lang="en-US" dirty="0"/>
          </a:p>
          <a:p>
            <a:pPr marL="0" lvl="0" indent="0">
              <a:spcBef>
                <a:spcPts val="518"/>
              </a:spcBef>
              <a:buClr>
                <a:schemeClr val="dk1"/>
              </a:buClr>
              <a:buNone/>
            </a:pPr>
            <a:r>
              <a:rPr lang="en-U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lb</a:t>
            </a:r>
            <a:r>
              <a:rPr lang="en-U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$s2,0($s0)  </a:t>
            </a:r>
            <a:endParaRPr lang="en-US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518"/>
              </a:spcBef>
              <a:buClr>
                <a:schemeClr val="dk1"/>
              </a:buClr>
              <a:buNone/>
            </a:pPr>
            <a:r>
              <a:rPr lang="en-U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sb $s2,2($s0)  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5" name="Google Shape;310;p36">
            <a:extLst>
              <a:ext uri="{FF2B5EF4-FFF2-40B4-BE49-F238E27FC236}">
                <a16:creationId xmlns:a16="http://schemas.microsoft.com/office/drawing/2014/main" id="{D10C53C6-29D2-B346-AABD-8D5134F2B2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5384283"/>
              </p:ext>
            </p:extLst>
          </p:nvPr>
        </p:nvGraphicFramePr>
        <p:xfrm>
          <a:off x="596132" y="2742463"/>
          <a:ext cx="72390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Google Shape;309;p36">
            <a:extLst>
              <a:ext uri="{FF2B5EF4-FFF2-40B4-BE49-F238E27FC236}">
                <a16:creationId xmlns:a16="http://schemas.microsoft.com/office/drawing/2014/main" id="{9F6466A7-A3D6-9449-A24E-3555378EFD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1291939"/>
              </p:ext>
            </p:extLst>
          </p:nvPr>
        </p:nvGraphicFramePr>
        <p:xfrm>
          <a:off x="6012160" y="2742463"/>
          <a:ext cx="1837625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37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00FF00">
                        <a:alpha val="3231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Google Shape;311;p36">
            <a:extLst>
              <a:ext uri="{FF2B5EF4-FFF2-40B4-BE49-F238E27FC236}">
                <a16:creationId xmlns:a16="http://schemas.microsoft.com/office/drawing/2014/main" id="{A5940C80-A141-D84B-869F-AD0F50EB00ED}"/>
              </a:ext>
            </a:extLst>
          </p:cNvPr>
          <p:cNvSpPr txBox="1"/>
          <p:nvPr/>
        </p:nvSpPr>
        <p:spPr>
          <a:xfrm>
            <a:off x="4434433" y="3839748"/>
            <a:ext cx="4505100" cy="16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None/>
            </a:pPr>
            <a:r>
              <a:rPr lang="en-US" sz="259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$s1=0x00000001</a:t>
            </a:r>
            <a:endParaRPr sz="259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None/>
            </a:pPr>
            <a:r>
              <a:rPr lang="en-US" sz="259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$s2=0xFFFFFF80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59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*($s0)=0x00800180</a:t>
            </a:r>
            <a:endParaRPr sz="259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214302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627AB-4CF2-774D-B2CB-2E05F957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半字数据传输指令</a:t>
            </a:r>
            <a:endParaRPr lang="en-US" dirty="0"/>
          </a:p>
        </p:txBody>
      </p:sp>
      <p:graphicFrame>
        <p:nvGraphicFramePr>
          <p:cNvPr id="4" name="Google Shape;322;p37">
            <a:extLst>
              <a:ext uri="{FF2B5EF4-FFF2-40B4-BE49-F238E27FC236}">
                <a16:creationId xmlns:a16="http://schemas.microsoft.com/office/drawing/2014/main" id="{A4324B34-3A13-5441-B687-570EF3AF6CA7}"/>
              </a:ext>
            </a:extLst>
          </p:cNvPr>
          <p:cNvGraphicFramePr/>
          <p:nvPr/>
        </p:nvGraphicFramePr>
        <p:xfrm>
          <a:off x="952500" y="1368455"/>
          <a:ext cx="72390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00FF00">
                        <a:alpha val="32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00FF00">
                        <a:alpha val="3231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C55ABE6-045F-5941-A233-65825B68FA8E}"/>
              </a:ext>
            </a:extLst>
          </p:cNvPr>
          <p:cNvSpPr/>
          <p:nvPr/>
        </p:nvSpPr>
        <p:spPr>
          <a:xfrm>
            <a:off x="628651" y="1895965"/>
            <a:ext cx="7886699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30200" defTabSz="914400">
              <a:lnSpc>
                <a:spcPct val="90000"/>
              </a:lnSpc>
              <a:buClr>
                <a:srgbClr val="000000"/>
              </a:buClr>
              <a:buSzPts val="3000"/>
              <a:buFont typeface="Calibri"/>
              <a:buChar char="•"/>
            </a:pPr>
            <a:r>
              <a:rPr lang="en-US" sz="2400" kern="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lh</a:t>
            </a:r>
            <a:r>
              <a:rPr lang="en-US" sz="24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reg, off(</a:t>
            </a:r>
            <a:r>
              <a:rPr lang="en-US" sz="2400" kern="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bAddr</a:t>
            </a:r>
            <a:r>
              <a:rPr lang="en-US" sz="24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US" sz="2400" kern="0" dirty="0">
                <a:solidFill>
                  <a:srgbClr val="000000"/>
                </a:solidFill>
                <a:cs typeface="Calibri"/>
                <a:sym typeface="Calibri"/>
              </a:rPr>
              <a:t>“load half”</a:t>
            </a:r>
            <a:endParaRPr lang="en-US" sz="2400" kern="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0" indent="-330200" defTabSz="914400">
              <a:lnSpc>
                <a:spcPct val="90000"/>
              </a:lnSpc>
              <a:buClr>
                <a:srgbClr val="000000"/>
              </a:buClr>
              <a:buSzPts val="3000"/>
              <a:buFont typeface="Calibri"/>
              <a:buChar char="•"/>
            </a:pPr>
            <a:r>
              <a:rPr lang="en-US" sz="2400" kern="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sh</a:t>
            </a:r>
            <a:r>
              <a:rPr lang="en-US" sz="24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reg, off(</a:t>
            </a:r>
            <a:r>
              <a:rPr lang="en-US" sz="2400" kern="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bAddr</a:t>
            </a:r>
            <a:r>
              <a:rPr lang="en-US" sz="24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US" sz="2400" kern="0" dirty="0">
                <a:solidFill>
                  <a:srgbClr val="000000"/>
                </a:solidFill>
                <a:cs typeface="Calibri"/>
                <a:sym typeface="Calibri"/>
              </a:rPr>
              <a:t>“store half”</a:t>
            </a:r>
            <a:endParaRPr lang="en-US" sz="2400" kern="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742950" lvl="1" indent="-285750" defTabSz="914400">
              <a:lnSpc>
                <a:spcPct val="90000"/>
              </a:lnSpc>
              <a:buClr>
                <a:srgbClr val="000000"/>
              </a:buClr>
              <a:buSzPts val="2800"/>
              <a:buFont typeface="Calibri"/>
              <a:buChar char="–"/>
            </a:pPr>
            <a:r>
              <a:rPr lang="en-US" sz="20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off(</a:t>
            </a:r>
            <a:r>
              <a:rPr lang="en-US" sz="2000" kern="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bAddr</a:t>
            </a:r>
            <a:r>
              <a:rPr lang="en-US" sz="20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zh-CN" altLang="en-US" sz="20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必须</a:t>
            </a:r>
            <a:r>
              <a:rPr lang="zh-CN" altLang="en-US" sz="2000" kern="0" dirty="0">
                <a:solidFill>
                  <a:srgbClr val="000000"/>
                </a:solidFill>
                <a:cs typeface="Calibri"/>
                <a:sym typeface="Calibri"/>
              </a:rPr>
              <a:t>是</a:t>
            </a:r>
            <a:r>
              <a:rPr lang="en-US" sz="2000" kern="0" dirty="0">
                <a:solidFill>
                  <a:srgbClr val="000000"/>
                </a:solidFill>
                <a:cs typeface="Calibri"/>
                <a:sym typeface="Calibri"/>
              </a:rPr>
              <a:t> 2</a:t>
            </a:r>
            <a:r>
              <a:rPr lang="zh-CN" altLang="en-US" sz="2000" kern="0" dirty="0">
                <a:solidFill>
                  <a:srgbClr val="000000"/>
                </a:solidFill>
                <a:cs typeface="Calibri"/>
                <a:sym typeface="Calibri"/>
              </a:rPr>
              <a:t> 的倍数</a:t>
            </a:r>
            <a:endParaRPr lang="en-US" sz="2000" kern="0" dirty="0">
              <a:solidFill>
                <a:srgbClr val="000000"/>
              </a:solidFill>
              <a:cs typeface="Calibri"/>
              <a:sym typeface="Calibri"/>
            </a:endParaRPr>
          </a:p>
          <a:p>
            <a:pPr marL="742950" lvl="1" indent="-285750" defTabSz="914400">
              <a:lnSpc>
                <a:spcPct val="90000"/>
              </a:lnSpc>
              <a:spcBef>
                <a:spcPts val="518"/>
              </a:spcBef>
              <a:buClr>
                <a:srgbClr val="000000"/>
              </a:buClr>
              <a:buSzPts val="2800"/>
              <a:buFont typeface="Calibri"/>
              <a:buChar char="–"/>
            </a:pPr>
            <a:r>
              <a:rPr lang="en-US" sz="2000" kern="0" dirty="0">
                <a:solidFill>
                  <a:srgbClr val="000000"/>
                </a:solidFill>
                <a:cs typeface="Calibri"/>
                <a:sym typeface="Calibri"/>
              </a:rPr>
              <a:t> </a:t>
            </a:r>
            <a:r>
              <a:rPr lang="zh-CN" altLang="en-US" sz="2000" kern="0" dirty="0">
                <a:solidFill>
                  <a:srgbClr val="000000"/>
                </a:solidFill>
                <a:cs typeface="Calibri"/>
                <a:sym typeface="Calibri"/>
              </a:rPr>
              <a:t> </a:t>
            </a:r>
            <a:r>
              <a:rPr lang="en-US" sz="2000" kern="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sh</a:t>
            </a:r>
            <a:r>
              <a:rPr lang="zh-CN" altLang="en-US" sz="2000" kern="0" dirty="0">
                <a:solidFill>
                  <a:srgbClr val="000000"/>
                </a:solidFill>
                <a:latin typeface="Courier New"/>
                <a:ea typeface="Courier New"/>
                <a:cs typeface="Calibri"/>
                <a:sym typeface="Calibri"/>
              </a:rPr>
              <a:t>指令中高</a:t>
            </a:r>
            <a:r>
              <a:rPr lang="en-US" altLang="zh-CN" sz="2000" kern="0" dirty="0">
                <a:solidFill>
                  <a:srgbClr val="000000"/>
                </a:solidFill>
                <a:latin typeface="Courier New"/>
                <a:ea typeface="Courier New"/>
                <a:cs typeface="Calibri"/>
                <a:sym typeface="Calibri"/>
              </a:rPr>
              <a:t>16</a:t>
            </a:r>
            <a:r>
              <a:rPr lang="zh-CN" altLang="en-US" sz="2000" kern="0" dirty="0">
                <a:solidFill>
                  <a:srgbClr val="000000"/>
                </a:solidFill>
                <a:latin typeface="Courier New"/>
                <a:ea typeface="Courier New"/>
                <a:cs typeface="Calibri"/>
                <a:sym typeface="Calibri"/>
              </a:rPr>
              <a:t>位忽略</a:t>
            </a:r>
            <a:endParaRPr lang="en-US" sz="2000" kern="0" dirty="0">
              <a:solidFill>
                <a:srgbClr val="000000"/>
              </a:solidFill>
              <a:cs typeface="Calibri"/>
              <a:sym typeface="Calibri"/>
            </a:endParaRPr>
          </a:p>
          <a:p>
            <a:pPr marL="742950" lvl="1" indent="-285750" defTabSz="914400">
              <a:lnSpc>
                <a:spcPct val="90000"/>
              </a:lnSpc>
              <a:spcBef>
                <a:spcPts val="518"/>
              </a:spcBef>
              <a:buClr>
                <a:srgbClr val="000000"/>
              </a:buClr>
              <a:buSzPts val="2800"/>
              <a:buFont typeface="Calibri"/>
              <a:buChar char="–"/>
            </a:pPr>
            <a:r>
              <a:rPr lang="zh-CN" altLang="en-US" sz="20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kern="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lh</a:t>
            </a:r>
            <a:r>
              <a:rPr lang="zh-CN" altLang="en-US" sz="20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指令中高</a:t>
            </a:r>
            <a:r>
              <a:rPr lang="en-US" altLang="zh-CN" sz="20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16</a:t>
            </a:r>
            <a:r>
              <a:rPr lang="zh-CN" altLang="en-US" sz="20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位做符号扩展</a:t>
            </a:r>
            <a:endParaRPr lang="en-US" sz="2000" kern="0" dirty="0">
              <a:solidFill>
                <a:srgbClr val="000000"/>
              </a:solidFill>
              <a:cs typeface="Calibri"/>
              <a:sym typeface="Calibri"/>
            </a:endParaRPr>
          </a:p>
        </p:txBody>
      </p:sp>
      <p:sp>
        <p:nvSpPr>
          <p:cNvPr id="9" name="Google Shape;324;p37">
            <a:extLst>
              <a:ext uri="{FF2B5EF4-FFF2-40B4-BE49-F238E27FC236}">
                <a16:creationId xmlns:a16="http://schemas.microsoft.com/office/drawing/2014/main" id="{C4120EA2-4A7A-4A45-989D-452415345235}"/>
              </a:ext>
            </a:extLst>
          </p:cNvPr>
          <p:cNvSpPr txBox="1">
            <a:spLocks/>
          </p:cNvSpPr>
          <p:nvPr/>
        </p:nvSpPr>
        <p:spPr>
          <a:xfrm>
            <a:off x="756139" y="4504130"/>
            <a:ext cx="8686800" cy="1509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marR="0" lvl="0" indent="-3302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lhu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reg, off(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bAddr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Calibri"/>
              </a:rPr>
              <a:t>“load half unsigned”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marR="0" lvl="0" indent="-3302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lbu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reg, off(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bAddr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Calibri"/>
              </a:rPr>
              <a:t>“load byte unsigned”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–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l(b/h)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u指令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Calibri"/>
              </a:rPr>
              <a:t>, 高位都做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Calibri"/>
              </a:rPr>
              <a:t>0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Calibri"/>
              </a:rPr>
              <a:t>扩展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5BA603-5415-6540-8619-3CDB33A08F37}"/>
              </a:ext>
            </a:extLst>
          </p:cNvPr>
          <p:cNvSpPr txBox="1"/>
          <p:nvPr/>
        </p:nvSpPr>
        <p:spPr>
          <a:xfrm>
            <a:off x="1811216" y="38247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无符号的版本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310738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4158F-2A5B-5745-A668-FA4E4C84A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MIPS</a:t>
            </a:r>
            <a:r>
              <a:rPr lang="zh-CN" altLang="en-US" dirty="0"/>
              <a:t>中的比较指令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EE860-9947-C440-9160-41C769D88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SzPts val="3200"/>
              <a:buFont typeface="Arial"/>
              <a:buChar char="•"/>
            </a:pPr>
            <a:r>
              <a:rPr lang="en-US" sz="3200" dirty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Set Less Than</a:t>
            </a: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(</a:t>
            </a:r>
            <a:r>
              <a:rPr lang="en-US" sz="30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slt</a:t>
            </a: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)</a:t>
            </a:r>
            <a:endParaRPr lang="en-US" dirty="0">
              <a:highlight>
                <a:srgbClr val="FF0000"/>
              </a:highlight>
            </a:endParaRPr>
          </a:p>
          <a:p>
            <a:pPr marL="742950" lvl="1" indent="-285750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slt</a:t>
            </a:r>
            <a:r>
              <a:rPr lang="en-US" sz="2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dst,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reg</a:t>
            </a:r>
            <a:r>
              <a:rPr lang="en-US" sz="2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1,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reg</a:t>
            </a:r>
            <a:r>
              <a:rPr lang="en-US" sz="2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lang="en-US" dirty="0"/>
          </a:p>
          <a:p>
            <a:pPr marL="742950" lvl="1" indent="-285750">
              <a:spcBef>
                <a:spcPts val="560"/>
              </a:spcBef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if value in </a:t>
            </a:r>
            <a:r>
              <a:rPr lang="en-US" sz="2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src1</a:t>
            </a: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&lt; value in </a:t>
            </a:r>
            <a:r>
              <a:rPr lang="en-US" sz="2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src2</a:t>
            </a:r>
            <a:r>
              <a:rPr lang="en-US" dirty="0"/>
              <a:t>, </a:t>
            </a:r>
            <a:r>
              <a:rPr lang="en-US" sz="2600" dirty="0" err="1">
                <a:latin typeface="Courier New"/>
                <a:ea typeface="Courier New"/>
                <a:cs typeface="Courier New"/>
                <a:sym typeface="Courier New"/>
              </a:rPr>
              <a:t>dst</a:t>
            </a:r>
            <a:r>
              <a:rPr lang="en-US" dirty="0"/>
              <a:t> = 1, else</a:t>
            </a: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0</a:t>
            </a:r>
            <a:endParaRPr lang="en-US" dirty="0"/>
          </a:p>
          <a:p>
            <a:pPr marL="342900" lvl="0" indent="-342900">
              <a:spcBef>
                <a:spcPts val="0"/>
              </a:spcBef>
              <a:buClr>
                <a:srgbClr val="FF0000"/>
              </a:buClr>
              <a:buSzPts val="3200"/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Set Less Than Immediate </a:t>
            </a:r>
            <a:r>
              <a:rPr lang="en-US" dirty="0"/>
              <a:t>(</a:t>
            </a:r>
            <a:r>
              <a:rPr lang="en-US" sz="3000" dirty="0" err="1">
                <a:latin typeface="Courier New"/>
                <a:ea typeface="Courier New"/>
                <a:cs typeface="Courier New"/>
                <a:sym typeface="Courier New"/>
              </a:rPr>
              <a:t>slti</a:t>
            </a:r>
            <a:r>
              <a:rPr lang="en-US" dirty="0"/>
              <a:t>)</a:t>
            </a:r>
          </a:p>
          <a:p>
            <a:pPr marL="742950" lvl="1" indent="-285750">
              <a:spcBef>
                <a:spcPts val="560"/>
              </a:spcBef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slti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 dst,reg1,imm</a:t>
            </a:r>
          </a:p>
          <a:p>
            <a:pPr marL="742950" lvl="1" indent="-285750">
              <a:spcBef>
                <a:spcPts val="0"/>
              </a:spcBef>
              <a:buClr>
                <a:schemeClr val="dk1"/>
              </a:buClr>
              <a:buSzPts val="2800"/>
              <a:buFont typeface="Calibri"/>
              <a:buChar char="–"/>
            </a:pPr>
            <a:r>
              <a:rPr lang="en-US" dirty="0"/>
              <a:t>If value in 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reg1</a:t>
            </a:r>
            <a:r>
              <a:rPr lang="en-US" dirty="0"/>
              <a:t> &lt;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imm</a:t>
            </a:r>
            <a:r>
              <a:rPr lang="en-US" dirty="0"/>
              <a:t>,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dst</a:t>
            </a:r>
            <a:r>
              <a:rPr lang="en-US" dirty="0"/>
              <a:t> = 1, else 0</a:t>
            </a:r>
          </a:p>
          <a:p>
            <a:pPr marL="0" lvl="0" indent="0">
              <a:spcBef>
                <a:spcPts val="1800"/>
              </a:spcBef>
              <a:buNone/>
            </a:pPr>
            <a:endParaRPr lang="en-US" sz="3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3200"/>
              <a:buFont typeface="Arial"/>
              <a:buChar char="•"/>
            </a:pPr>
            <a:r>
              <a:rPr lang="zh-CN" altLang="en-US" dirty="0"/>
              <a:t>如何完成无符号数的比较？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9601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54D2C-2113-DF4B-910A-4EE134BEA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MIPS</a:t>
            </a:r>
            <a:r>
              <a:rPr lang="zh-CN" altLang="en-US" dirty="0"/>
              <a:t>指令中有无符号数比较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B7E5F-60A0-E74A-8344-501657C99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289175"/>
          </a:xfrm>
        </p:spPr>
        <p:txBody>
          <a:bodyPr/>
          <a:lstStyle/>
          <a:p>
            <a:pPr marL="342900" lvl="0" indent="-342900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dirty="0"/>
              <a:t>Unsigned versions</a:t>
            </a: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of </a:t>
            </a:r>
            <a:r>
              <a:rPr lang="en-US" sz="30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slt</a:t>
            </a:r>
            <a:r>
              <a:rPr lang="en-US" sz="3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30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3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:</a:t>
            </a:r>
            <a:endParaRPr lang="en-US" dirty="0"/>
          </a:p>
          <a:p>
            <a:pPr marL="742950" lvl="1" indent="-285750">
              <a:spcBef>
                <a:spcPts val="560"/>
              </a:spcBef>
              <a:buClr>
                <a:srgbClr val="FF0000"/>
              </a:buClr>
              <a:buSzPts val="2800"/>
              <a:buFont typeface="Arial"/>
              <a:buChar char="–"/>
            </a:pPr>
            <a:r>
              <a:rPr lang="en-US" sz="2600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sltu</a:t>
            </a:r>
            <a:r>
              <a:rPr lang="en-US" sz="2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dst,src1,src2</a:t>
            </a: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: unsigned comparison</a:t>
            </a:r>
            <a:endParaRPr lang="en-US" dirty="0"/>
          </a:p>
          <a:p>
            <a:pPr marL="742950" lvl="1" indent="-285750">
              <a:spcBef>
                <a:spcPts val="560"/>
              </a:spcBef>
              <a:buClr>
                <a:srgbClr val="FF0000"/>
              </a:buClr>
              <a:buSzPts val="2800"/>
              <a:buFont typeface="Arial"/>
              <a:buChar char="–"/>
            </a:pPr>
            <a:r>
              <a:rPr lang="en-US" sz="2600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sltiu</a:t>
            </a:r>
            <a:r>
              <a:rPr lang="en-US" sz="2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dst,src,imm</a:t>
            </a: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: unsigned comparison against constant</a:t>
            </a:r>
            <a:endParaRPr lang="en-US" dirty="0"/>
          </a:p>
        </p:txBody>
      </p:sp>
      <p:sp>
        <p:nvSpPr>
          <p:cNvPr id="5" name="Google Shape;352;p40">
            <a:extLst>
              <a:ext uri="{FF2B5EF4-FFF2-40B4-BE49-F238E27FC236}">
                <a16:creationId xmlns:a16="http://schemas.microsoft.com/office/drawing/2014/main" id="{B6D5B7EB-24C9-A847-B746-20E785983A05}"/>
              </a:ext>
            </a:extLst>
          </p:cNvPr>
          <p:cNvSpPr txBox="1"/>
          <p:nvPr/>
        </p:nvSpPr>
        <p:spPr>
          <a:xfrm>
            <a:off x="4925300" y="4921825"/>
            <a:ext cx="3761400" cy="14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$s0=0xFFFFFFFF</a:t>
            </a:r>
            <a:endParaRPr sz="2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$t0=1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(-1 &lt; 1)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$t1=0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(2</a:t>
            </a:r>
            <a:r>
              <a:rPr lang="en-US" sz="28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-1 &gt;&gt;&gt; 1)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375;p40">
            <a:extLst>
              <a:ext uri="{FF2B5EF4-FFF2-40B4-BE49-F238E27FC236}">
                <a16:creationId xmlns:a16="http://schemas.microsoft.com/office/drawing/2014/main" id="{10DC3891-472F-8942-BCC2-68A11D9A9B39}"/>
              </a:ext>
            </a:extLst>
          </p:cNvPr>
          <p:cNvSpPr txBox="1">
            <a:spLocks/>
          </p:cNvSpPr>
          <p:nvPr/>
        </p:nvSpPr>
        <p:spPr>
          <a:xfrm>
            <a:off x="457200" y="4334675"/>
            <a:ext cx="4349100" cy="200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640"/>
              </a:spcBef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例子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dirty="0"/>
          </a:p>
          <a:p>
            <a:pPr marL="0" indent="0">
              <a:spcBef>
                <a:spcPts val="560"/>
              </a:spcBef>
              <a:buClr>
                <a:schemeClr val="dk1"/>
              </a:buClr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addi</a:t>
            </a:r>
            <a:r>
              <a:rPr lang="en-U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$s0,$0,-1 </a:t>
            </a:r>
            <a:endParaRPr lang="en-US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560"/>
              </a:spcBef>
              <a:buClr>
                <a:schemeClr val="dk1"/>
              </a:buClr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slti</a:t>
            </a:r>
            <a:r>
              <a:rPr lang="en-U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$t0,$s0,1</a:t>
            </a:r>
            <a:r>
              <a:rPr lang="en-US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lang="en-US" dirty="0"/>
          </a:p>
          <a:p>
            <a:pPr marL="0" indent="0">
              <a:spcBef>
                <a:spcPts val="560"/>
              </a:spcBef>
              <a:buClr>
                <a:schemeClr val="dk1"/>
              </a:buClr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sltiu</a:t>
            </a:r>
            <a:r>
              <a:rPr lang="en-U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$t1,$s0,1</a:t>
            </a:r>
            <a:r>
              <a:rPr lang="en-US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4606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7A820-425E-594C-A2D3-BDBC0F17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MIPS</a:t>
            </a:r>
            <a:r>
              <a:rPr lang="zh-CN" altLang="en-US" dirty="0"/>
              <a:t>中的有符号与无符号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8CC3F-3005-6A4D-BC0D-D4BFE4456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MIPS</a:t>
            </a:r>
            <a:r>
              <a:rPr lang="zh-CN" altLang="en-US" dirty="0"/>
              <a:t>中的有符号和无符号在</a:t>
            </a:r>
            <a:r>
              <a:rPr lang="en-US" altLang="zh-CN" dirty="0"/>
              <a:t>3</a:t>
            </a:r>
            <a:r>
              <a:rPr lang="zh-CN" altLang="en-US" dirty="0"/>
              <a:t>个上下文环境中</a:t>
            </a:r>
            <a:endParaRPr lang="en-US" altLang="zh-CN" dirty="0"/>
          </a:p>
          <a:p>
            <a:endParaRPr lang="en-US" dirty="0"/>
          </a:p>
          <a:p>
            <a:pPr marL="742950" lvl="1" indent="-285750">
              <a:spcBef>
                <a:spcPts val="1200"/>
              </a:spcBef>
              <a:buClr>
                <a:schemeClr val="accent4"/>
              </a:buClr>
              <a:buSzPts val="2590"/>
              <a:buFont typeface="Arial"/>
              <a:buChar char="–"/>
            </a:pPr>
            <a:r>
              <a:rPr lang="en-US" sz="259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Signed</a:t>
            </a:r>
            <a:r>
              <a:rPr lang="en-US" sz="259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vs. </a:t>
            </a:r>
            <a:r>
              <a:rPr lang="en-US" sz="2590" dirty="0">
                <a:solidFill>
                  <a:schemeClr val="accent6"/>
                </a:solidFill>
                <a:ea typeface="Calibri"/>
                <a:cs typeface="Calibri"/>
                <a:sym typeface="Calibri"/>
              </a:rPr>
              <a:t>unsigned</a:t>
            </a:r>
            <a:r>
              <a:rPr lang="en-US" sz="259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bit extension</a:t>
            </a:r>
            <a:r>
              <a:rPr lang="zh-CN" altLang="en-US" sz="259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符号扩展</a:t>
            </a:r>
            <a:endParaRPr lang="en-US" dirty="0"/>
          </a:p>
          <a:p>
            <a:pPr lvl="2">
              <a:spcBef>
                <a:spcPts val="444"/>
              </a:spcBef>
              <a:buClr>
                <a:schemeClr val="accent4"/>
              </a:buClr>
              <a:buSzPts val="2220"/>
              <a:buFont typeface="Arial"/>
              <a:buChar char="•"/>
            </a:pPr>
            <a:r>
              <a:rPr lang="en-US" sz="2220" dirty="0" err="1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lb,lh</a:t>
            </a:r>
            <a:endParaRPr lang="en-US" sz="2220" dirty="0">
              <a:solidFill>
                <a:schemeClr val="accent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2">
              <a:spcBef>
                <a:spcPts val="444"/>
              </a:spcBef>
              <a:buClr>
                <a:schemeClr val="accent6"/>
              </a:buClr>
              <a:buSzPts val="2220"/>
              <a:buFont typeface="Arial"/>
              <a:buChar char="•"/>
            </a:pPr>
            <a:r>
              <a:rPr lang="en-US" sz="222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lbu,lhu</a:t>
            </a:r>
            <a:endParaRPr lang="en-US" sz="2220" dirty="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742950" lvl="1" indent="-285750">
              <a:spcBef>
                <a:spcPts val="1200"/>
              </a:spcBef>
              <a:buClr>
                <a:schemeClr val="accent4"/>
              </a:buClr>
              <a:buSzPts val="2590"/>
              <a:buFont typeface="Arial"/>
              <a:buChar char="–"/>
            </a:pPr>
            <a:r>
              <a:rPr lang="en-US" sz="259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Detect </a:t>
            </a:r>
            <a:r>
              <a:rPr lang="en-US" sz="259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vs. </a:t>
            </a:r>
            <a:r>
              <a:rPr lang="en-US" sz="2590" dirty="0">
                <a:solidFill>
                  <a:schemeClr val="accent6"/>
                </a:solidFill>
                <a:ea typeface="Calibri"/>
                <a:cs typeface="Calibri"/>
                <a:sym typeface="Calibri"/>
              </a:rPr>
              <a:t>don’t detect </a:t>
            </a:r>
            <a:r>
              <a:rPr lang="en-US" sz="259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overflow </a:t>
            </a:r>
            <a:r>
              <a:rPr lang="zh-CN" altLang="en-US" sz="259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溢出异常</a:t>
            </a:r>
            <a:endParaRPr lang="en-US" dirty="0"/>
          </a:p>
          <a:p>
            <a:pPr lvl="2">
              <a:spcBef>
                <a:spcPts val="444"/>
              </a:spcBef>
              <a:buClr>
                <a:schemeClr val="accent4"/>
              </a:buClr>
              <a:buSzPts val="2220"/>
              <a:buFont typeface="Arial"/>
              <a:buChar char="•"/>
            </a:pPr>
            <a:r>
              <a:rPr lang="en-US" sz="2220" dirty="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add, </a:t>
            </a:r>
            <a:r>
              <a:rPr lang="en-US" sz="2220" dirty="0" err="1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addi</a:t>
            </a:r>
            <a:r>
              <a:rPr lang="en-US" sz="2220" dirty="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, sub, </a:t>
            </a:r>
            <a:r>
              <a:rPr lang="en-US" sz="2220" dirty="0" err="1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mult</a:t>
            </a:r>
            <a:r>
              <a:rPr lang="en-US" sz="2220" dirty="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, div</a:t>
            </a:r>
            <a:endParaRPr lang="en-US" dirty="0"/>
          </a:p>
          <a:p>
            <a:pPr lvl="2">
              <a:spcBef>
                <a:spcPts val="444"/>
              </a:spcBef>
              <a:buClr>
                <a:schemeClr val="accent6"/>
              </a:buClr>
              <a:buSzPts val="2220"/>
              <a:buFont typeface="Arial"/>
              <a:buChar char="•"/>
            </a:pPr>
            <a:r>
              <a:rPr lang="en-US" sz="222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addu</a:t>
            </a:r>
            <a:r>
              <a:rPr lang="en-US" sz="222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22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addiu</a:t>
            </a:r>
            <a:r>
              <a:rPr lang="en-US" sz="222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22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subu</a:t>
            </a:r>
            <a:r>
              <a:rPr lang="en-US" sz="222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22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multu</a:t>
            </a:r>
            <a:r>
              <a:rPr lang="en-US" sz="222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22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divu</a:t>
            </a:r>
            <a:endParaRPr lang="en-US" sz="2220" dirty="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742950" lvl="1" indent="-285750">
              <a:spcBef>
                <a:spcPts val="1200"/>
              </a:spcBef>
              <a:buClr>
                <a:schemeClr val="accent4"/>
              </a:buClr>
              <a:buSzPts val="2590"/>
              <a:buFont typeface="Arial"/>
              <a:buChar char="–"/>
            </a:pPr>
            <a:r>
              <a:rPr lang="en-US" sz="259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Signed</a:t>
            </a:r>
            <a:r>
              <a:rPr lang="en-US" sz="259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vs. </a:t>
            </a:r>
            <a:r>
              <a:rPr lang="en-US" sz="2590" dirty="0">
                <a:solidFill>
                  <a:schemeClr val="accent6"/>
                </a:solidFill>
                <a:ea typeface="Calibri"/>
                <a:cs typeface="Calibri"/>
                <a:sym typeface="Calibri"/>
              </a:rPr>
              <a:t>unsigned</a:t>
            </a:r>
            <a:r>
              <a:rPr lang="en-US" sz="259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comparison</a:t>
            </a:r>
            <a:r>
              <a:rPr lang="zh-CN" altLang="en-US" sz="259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比较</a:t>
            </a:r>
            <a:endParaRPr lang="en-US" dirty="0"/>
          </a:p>
          <a:p>
            <a:pPr lvl="2">
              <a:spcBef>
                <a:spcPts val="444"/>
              </a:spcBef>
              <a:buClr>
                <a:schemeClr val="accent4"/>
              </a:buClr>
              <a:buSzPts val="2220"/>
              <a:buFont typeface="Arial"/>
              <a:buChar char="•"/>
            </a:pPr>
            <a:r>
              <a:rPr lang="en-US" sz="2220" b="1" dirty="0" err="1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slt</a:t>
            </a:r>
            <a:r>
              <a:rPr lang="en-US" sz="2220" b="1" dirty="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220" b="1" dirty="0" err="1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slti</a:t>
            </a:r>
            <a:endParaRPr lang="en-US" sz="2220" b="1" dirty="0">
              <a:solidFill>
                <a:schemeClr val="accent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2">
              <a:spcBef>
                <a:spcPts val="444"/>
              </a:spcBef>
              <a:buClr>
                <a:schemeClr val="accent6"/>
              </a:buClr>
              <a:buSzPts val="2220"/>
              <a:buFont typeface="Arial"/>
              <a:buChar char="•"/>
            </a:pPr>
            <a:r>
              <a:rPr lang="en-US" sz="2220" b="1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sltu</a:t>
            </a:r>
            <a:r>
              <a:rPr lang="en-US" sz="2220" b="1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220" b="1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sltiu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5620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52641-8EE0-844D-BC51-3597AF04B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汇编中的伪指令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EE1E9-FF68-2145-8301-DA161D0E5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伪指令可以给程序员更加直观的指令，但不是直接通过硬件来实现</a:t>
            </a:r>
            <a:endParaRPr lang="en-US" altLang="zh-CN" dirty="0"/>
          </a:p>
          <a:p>
            <a:r>
              <a:rPr lang="zh-CN" altLang="en-US" dirty="0"/>
              <a:t>通过汇编器来翻译为实际的硬件指令</a:t>
            </a:r>
            <a:endParaRPr lang="en-US" altLang="zh-CN" dirty="0"/>
          </a:p>
          <a:p>
            <a:r>
              <a:rPr lang="zh-CN" altLang="en-US" dirty="0"/>
              <a:t>例子：</a:t>
            </a:r>
            <a:endParaRPr lang="en-US" altLang="zh-CN" dirty="0"/>
          </a:p>
          <a:p>
            <a:pPr marL="800100" lvl="0" indent="-342900">
              <a:spcBef>
                <a:spcPts val="0"/>
              </a:spcBef>
              <a:buClr>
                <a:schemeClr val="dk1"/>
              </a:buClr>
              <a:buNone/>
            </a:pPr>
            <a:r>
              <a:rPr lang="en-US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move</a:t>
            </a:r>
            <a:r>
              <a:rPr lang="en-U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dst,src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translated into</a:t>
            </a:r>
            <a:endParaRPr lang="en-US" dirty="0"/>
          </a:p>
          <a:p>
            <a:pPr marL="800100" lvl="0" indent="-342900">
              <a:spcBef>
                <a:spcPts val="0"/>
              </a:spcBef>
              <a:buClr>
                <a:schemeClr val="dk1"/>
              </a:buClr>
              <a:buNone/>
            </a:pPr>
            <a:r>
              <a:rPr lang="en-US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addi</a:t>
            </a:r>
            <a:r>
              <a:rPr lang="en-U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dst,src,0 </a:t>
            </a:r>
            <a:r>
              <a:rPr lang="en-US" dirty="0"/>
              <a:t>or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 add dst,src,$0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2629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BE128-A5B6-7D46-88D0-7218E6A4D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其它的伪指令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47AC2-61D5-A343-BC7C-6E436F530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27660">
              <a:spcBef>
                <a:spcPts val="592"/>
              </a:spcBef>
              <a:buClr>
                <a:srgbClr val="FF0000"/>
              </a:buClr>
              <a:buSzPts val="2960"/>
              <a:buFont typeface="Arial"/>
              <a:buChar char="•"/>
            </a:pPr>
            <a:r>
              <a:rPr lang="en-US" sz="2960" dirty="0">
                <a:solidFill>
                  <a:srgbClr val="FF0000"/>
                </a:solidFill>
              </a:rPr>
              <a:t>Load Immediate</a:t>
            </a:r>
            <a:r>
              <a:rPr lang="en-US" sz="2960" dirty="0"/>
              <a:t> (</a:t>
            </a:r>
            <a:r>
              <a:rPr lang="en-US" sz="2775" dirty="0"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n-US" sz="2960" dirty="0"/>
              <a:t>)</a:t>
            </a:r>
            <a:r>
              <a:rPr lang="zh-CN" altLang="en-US" sz="2960" dirty="0"/>
              <a:t> 装入一个立即数</a:t>
            </a:r>
            <a:endParaRPr lang="en-US" dirty="0"/>
          </a:p>
          <a:p>
            <a:pPr marL="742950" lvl="1" indent="-272415">
              <a:spcBef>
                <a:spcPts val="518"/>
              </a:spcBef>
              <a:buClr>
                <a:schemeClr val="dk1"/>
              </a:buClr>
              <a:buSzPts val="2590"/>
              <a:buFont typeface="Calibri"/>
              <a:buChar char="–"/>
            </a:pPr>
            <a:r>
              <a:rPr lang="en-US" sz="2590" dirty="0">
                <a:latin typeface="Courier New"/>
                <a:ea typeface="Courier New"/>
                <a:cs typeface="Courier New"/>
                <a:sym typeface="Courier New"/>
              </a:rPr>
              <a:t>li </a:t>
            </a:r>
            <a:r>
              <a:rPr lang="en-US" sz="2590" dirty="0" err="1">
                <a:latin typeface="Courier New"/>
                <a:ea typeface="Courier New"/>
                <a:cs typeface="Courier New"/>
                <a:sym typeface="Courier New"/>
              </a:rPr>
              <a:t>dst,imm</a:t>
            </a:r>
            <a:endParaRPr lang="en-US" sz="259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742950" lvl="1" indent="-272415">
              <a:spcBef>
                <a:spcPts val="518"/>
              </a:spcBef>
              <a:buClr>
                <a:schemeClr val="dk1"/>
              </a:buClr>
              <a:buSzPts val="2590"/>
              <a:buFont typeface="Calibri"/>
              <a:buChar char="–"/>
            </a:pPr>
            <a:r>
              <a:rPr lang="zh-CN" altLang="en-US" sz="2590" dirty="0"/>
              <a:t>装入一个</a:t>
            </a:r>
            <a:r>
              <a:rPr lang="en-US" altLang="zh-CN" sz="2590" dirty="0"/>
              <a:t>32</a:t>
            </a:r>
            <a:r>
              <a:rPr lang="zh-CN" altLang="en-US" sz="2590" dirty="0"/>
              <a:t>位的立即数到</a:t>
            </a:r>
            <a:r>
              <a:rPr lang="en-US" sz="2590" dirty="0"/>
              <a:t> </a:t>
            </a:r>
            <a:r>
              <a:rPr lang="en-US" sz="2405" dirty="0" err="1">
                <a:latin typeface="Courier New"/>
                <a:ea typeface="Courier New"/>
                <a:cs typeface="Courier New"/>
                <a:sym typeface="Courier New"/>
              </a:rPr>
              <a:t>dst</a:t>
            </a:r>
            <a:endParaRPr lang="en-US" sz="2405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742950" lvl="1" indent="-260667">
              <a:spcBef>
                <a:spcPts val="518"/>
              </a:spcBef>
              <a:buClr>
                <a:schemeClr val="dk1"/>
              </a:buClr>
              <a:buSzPts val="2405"/>
              <a:buFont typeface="Calibri"/>
              <a:buChar char="–"/>
            </a:pPr>
            <a:r>
              <a:rPr lang="zh-CN" altLang="en-US" sz="2405" dirty="0"/>
              <a:t>被翻译为</a:t>
            </a:r>
            <a:r>
              <a:rPr lang="en-US" sz="2405" dirty="0"/>
              <a:t>: </a:t>
            </a:r>
            <a:r>
              <a:rPr lang="en-US" sz="2405" dirty="0" err="1">
                <a:latin typeface="Courier New"/>
                <a:ea typeface="Courier New"/>
                <a:cs typeface="Courier New"/>
                <a:sym typeface="Courier New"/>
              </a:rPr>
              <a:t>addi</a:t>
            </a:r>
            <a:r>
              <a:rPr lang="en-US" sz="2405" dirty="0">
                <a:latin typeface="Courier New"/>
                <a:ea typeface="Courier New"/>
                <a:cs typeface="Courier New"/>
                <a:sym typeface="Courier New"/>
              </a:rPr>
              <a:t>(u) </a:t>
            </a:r>
            <a:r>
              <a:rPr lang="en-US" sz="2405" dirty="0" err="1">
                <a:latin typeface="Courier New"/>
                <a:ea typeface="Courier New"/>
                <a:cs typeface="Courier New"/>
                <a:sym typeface="Courier New"/>
              </a:rPr>
              <a:t>dst</a:t>
            </a:r>
            <a:r>
              <a:rPr lang="en-US" sz="2405" dirty="0">
                <a:latin typeface="Courier New"/>
                <a:ea typeface="Courier New"/>
                <a:cs typeface="Courier New"/>
                <a:sym typeface="Courier New"/>
              </a:rPr>
              <a:t> $0 </a:t>
            </a:r>
            <a:r>
              <a:rPr lang="en-US" sz="2405" dirty="0" err="1">
                <a:latin typeface="Courier New"/>
                <a:ea typeface="Courier New"/>
                <a:cs typeface="Courier New"/>
                <a:sym typeface="Courier New"/>
              </a:rPr>
              <a:t>imm</a:t>
            </a:r>
            <a:endParaRPr lang="en-US" sz="2960" dirty="0">
              <a:solidFill>
                <a:srgbClr val="FF0000"/>
              </a:solidFill>
            </a:endParaRPr>
          </a:p>
          <a:p>
            <a:pPr marL="342900" lvl="0" indent="-342900">
              <a:spcBef>
                <a:spcPts val="592"/>
              </a:spcBef>
              <a:buClr>
                <a:srgbClr val="FF0000"/>
              </a:buClr>
              <a:buSzPts val="2960"/>
              <a:buFont typeface="Arial"/>
              <a:buChar char="•"/>
            </a:pPr>
            <a:r>
              <a:rPr lang="en-US" sz="2960" dirty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Load Address </a:t>
            </a:r>
            <a:r>
              <a:rPr lang="en-US" sz="296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(</a:t>
            </a:r>
            <a:r>
              <a:rPr lang="en-US" sz="2775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</a:t>
            </a:r>
            <a:r>
              <a:rPr lang="en-US" sz="296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)</a:t>
            </a:r>
            <a:r>
              <a:rPr lang="zh-CN" altLang="en-US" sz="296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装入一个地址</a:t>
            </a:r>
            <a:endParaRPr lang="en-US" dirty="0"/>
          </a:p>
          <a:p>
            <a:pPr marL="742950" lvl="1" indent="-285750">
              <a:spcBef>
                <a:spcPts val="518"/>
              </a:spcBef>
              <a:buClr>
                <a:schemeClr val="dk1"/>
              </a:buClr>
              <a:buSzPts val="2590"/>
              <a:buFont typeface="Calibri"/>
              <a:buChar char="–"/>
            </a:pPr>
            <a:r>
              <a:rPr lang="en-US" sz="259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 </a:t>
            </a:r>
            <a:r>
              <a:rPr lang="en-US" sz="259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dst,label</a:t>
            </a:r>
            <a:endParaRPr lang="en-US" sz="259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742950" lvl="1" indent="-285750">
              <a:spcBef>
                <a:spcPts val="518"/>
              </a:spcBef>
              <a:buClr>
                <a:schemeClr val="dk1"/>
              </a:buClr>
              <a:buSzPts val="2590"/>
              <a:buFont typeface="Calibri"/>
              <a:buChar char="–"/>
            </a:pPr>
            <a:r>
              <a:rPr lang="zh-CN" altLang="en-US" sz="259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装入由</a:t>
            </a:r>
            <a:r>
              <a:rPr lang="en-US" altLang="zh-CN" sz="259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Label</a:t>
            </a:r>
            <a:r>
              <a:rPr lang="zh-CN" altLang="en-US" sz="259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指定的地址到</a:t>
            </a:r>
            <a:r>
              <a:rPr lang="en-US" sz="259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2405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dst</a:t>
            </a:r>
            <a:endParaRPr lang="en-US" sz="2405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742950" lvl="1" indent="-274002">
              <a:spcBef>
                <a:spcPts val="518"/>
              </a:spcBef>
              <a:buClr>
                <a:schemeClr val="dk1"/>
              </a:buClr>
              <a:buSzPts val="2405"/>
              <a:buFont typeface="Calibri"/>
              <a:buChar char="–"/>
            </a:pPr>
            <a:r>
              <a:rPr lang="en-US" sz="2590" dirty="0"/>
              <a:t>(</a:t>
            </a:r>
            <a:r>
              <a:rPr lang="zh-CN" altLang="en-US" sz="2590" dirty="0"/>
              <a:t>思考一下如何翻译</a:t>
            </a:r>
            <a:r>
              <a:rPr lang="en-US" sz="2590" dirty="0"/>
              <a:t>)</a:t>
            </a:r>
          </a:p>
          <a:p>
            <a:pPr marL="468948" indent="-457200">
              <a:spcBef>
                <a:spcPts val="518"/>
              </a:spcBef>
              <a:buClr>
                <a:schemeClr val="dk1"/>
              </a:buClr>
              <a:buSzPts val="2405"/>
            </a:pPr>
            <a:r>
              <a:rPr lang="zh-CN" altLang="en-US" sz="299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指令手册</a:t>
            </a:r>
            <a:endParaRPr lang="en-US" sz="299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676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5A42F-BAC3-2740-A034-5D0EAC75C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</a:t>
            </a:r>
            <a:r>
              <a:rPr lang="zh-CN" altLang="en-US" dirty="0"/>
              <a:t>中的寄存器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08190-CE70-DD4A-987F-926F7D1CA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在速度和可用性之间做出了权衡</a:t>
            </a:r>
            <a:endParaRPr lang="en-US" altLang="zh-CN" dirty="0"/>
          </a:p>
          <a:p>
            <a:pPr lvl="1"/>
            <a:r>
              <a:rPr lang="zh-CN" altLang="en-US" dirty="0"/>
              <a:t>更多的寄存器可以同时容纳更多的变量，但是会导致所有的寄存器变慢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MIPS</a:t>
            </a:r>
            <a:r>
              <a:rPr lang="zh-CN" altLang="en-US" dirty="0"/>
              <a:t>中有</a:t>
            </a:r>
            <a:r>
              <a:rPr lang="en-US" altLang="zh-CN" dirty="0"/>
              <a:t>32</a:t>
            </a:r>
            <a:r>
              <a:rPr lang="zh-CN" altLang="en-US" dirty="0"/>
              <a:t>个寄存器（</a:t>
            </a:r>
            <a:r>
              <a:rPr lang="en-US" altLang="zh-CN" dirty="0"/>
              <a:t>$0-$31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每个寄存器的长度为</a:t>
            </a:r>
            <a:r>
              <a:rPr lang="en-US" altLang="zh-CN" dirty="0"/>
              <a:t>32</a:t>
            </a:r>
            <a:r>
              <a:rPr lang="zh-CN" altLang="en-US" dirty="0"/>
              <a:t>位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0891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172DF-AF00-6946-94DB-0A1C2E398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伪指令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C81AE-90D2-1143-85BD-AE87FD6E1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710594" cy="1831975"/>
          </a:xfrm>
        </p:spPr>
        <p:txBody>
          <a:bodyPr/>
          <a:lstStyle/>
          <a:p>
            <a:r>
              <a:rPr lang="zh-CN" altLang="en-US" dirty="0"/>
              <a:t>不同的汇编器支持不同的伪指令，有一些是常规的，有一些是汇编器特有的</a:t>
            </a:r>
            <a:endParaRPr lang="en-US" dirty="0"/>
          </a:p>
        </p:txBody>
      </p:sp>
      <p:pic>
        <p:nvPicPr>
          <p:cNvPr id="4" name="Google Shape;575;p53">
            <a:extLst>
              <a:ext uri="{FF2B5EF4-FFF2-40B4-BE49-F238E27FC236}">
                <a16:creationId xmlns:a16="http://schemas.microsoft.com/office/drawing/2014/main" id="{74F3EE94-60FA-6747-9462-32C1C113B61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471" r="6422"/>
          <a:stretch/>
        </p:blipFill>
        <p:spPr>
          <a:xfrm rot="-5400014">
            <a:off x="2175839" y="4049989"/>
            <a:ext cx="1920399" cy="29059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Google Shape;576;p53">
            <a:extLst>
              <a:ext uri="{FF2B5EF4-FFF2-40B4-BE49-F238E27FC236}">
                <a16:creationId xmlns:a16="http://schemas.microsoft.com/office/drawing/2014/main" id="{3E3EF20D-C33C-3148-9CAF-C82A31CBBE1E}"/>
              </a:ext>
            </a:extLst>
          </p:cNvPr>
          <p:cNvCxnSpPr/>
          <p:nvPr/>
        </p:nvCxnSpPr>
        <p:spPr>
          <a:xfrm rot="10800000" flipH="1">
            <a:off x="4364150" y="1144750"/>
            <a:ext cx="4534200" cy="35595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oogle Shape;579;p53">
            <a:extLst>
              <a:ext uri="{FF2B5EF4-FFF2-40B4-BE49-F238E27FC236}">
                <a16:creationId xmlns:a16="http://schemas.microsoft.com/office/drawing/2014/main" id="{1F7EC509-EE13-154B-9499-9733E3E23C0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68" y="3417157"/>
            <a:ext cx="1860475" cy="21991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80;p53">
            <a:extLst>
              <a:ext uri="{FF2B5EF4-FFF2-40B4-BE49-F238E27FC236}">
                <a16:creationId xmlns:a16="http://schemas.microsoft.com/office/drawing/2014/main" id="{308646D8-F276-244F-8274-0D52883BD6AF}"/>
              </a:ext>
            </a:extLst>
          </p:cNvPr>
          <p:cNvSpPr/>
          <p:nvPr/>
        </p:nvSpPr>
        <p:spPr>
          <a:xfrm>
            <a:off x="3684050" y="4704250"/>
            <a:ext cx="680100" cy="865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" name="Google Shape;581;p53">
            <a:extLst>
              <a:ext uri="{FF2B5EF4-FFF2-40B4-BE49-F238E27FC236}">
                <a16:creationId xmlns:a16="http://schemas.microsoft.com/office/drawing/2014/main" id="{561EEA8B-93FA-9746-A55E-D6414973C8A3}"/>
              </a:ext>
            </a:extLst>
          </p:cNvPr>
          <p:cNvCxnSpPr/>
          <p:nvPr/>
        </p:nvCxnSpPr>
        <p:spPr>
          <a:xfrm rot="10800000" flipH="1">
            <a:off x="3695375" y="1144750"/>
            <a:ext cx="1507500" cy="35595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582;p53">
            <a:extLst>
              <a:ext uri="{FF2B5EF4-FFF2-40B4-BE49-F238E27FC236}">
                <a16:creationId xmlns:a16="http://schemas.microsoft.com/office/drawing/2014/main" id="{927103BE-4A2C-3E4B-9655-7F8080686929}"/>
              </a:ext>
            </a:extLst>
          </p:cNvPr>
          <p:cNvCxnSpPr/>
          <p:nvPr/>
        </p:nvCxnSpPr>
        <p:spPr>
          <a:xfrm>
            <a:off x="4364150" y="5542450"/>
            <a:ext cx="4557000" cy="7941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Google Shape;583;p53">
            <a:extLst>
              <a:ext uri="{FF2B5EF4-FFF2-40B4-BE49-F238E27FC236}">
                <a16:creationId xmlns:a16="http://schemas.microsoft.com/office/drawing/2014/main" id="{E18122A0-8D6A-9D4C-B7B6-E945EF479F8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151" t="8843" r="2764" b="3682"/>
          <a:stretch/>
        </p:blipFill>
        <p:spPr>
          <a:xfrm rot="-5400000">
            <a:off x="4475252" y="1924898"/>
            <a:ext cx="5162250" cy="363870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1" name="Google Shape;584;p53">
            <a:extLst>
              <a:ext uri="{FF2B5EF4-FFF2-40B4-BE49-F238E27FC236}">
                <a16:creationId xmlns:a16="http://schemas.microsoft.com/office/drawing/2014/main" id="{A0DC5B3E-DB1C-F945-9B4A-7A1CAE6CA964}"/>
              </a:ext>
            </a:extLst>
          </p:cNvPr>
          <p:cNvCxnSpPr/>
          <p:nvPr/>
        </p:nvCxnSpPr>
        <p:spPr>
          <a:xfrm>
            <a:off x="3678350" y="5542450"/>
            <a:ext cx="1558800" cy="8055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151036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AC500-2760-3C41-B3B1-3BE31C8B6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更多的寄存器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1E73F-B7C7-6340-9621-DE0345D69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$at,</a:t>
            </a:r>
            <a:r>
              <a:rPr lang="zh-CN" altLang="en-US" dirty="0"/>
              <a:t> </a:t>
            </a:r>
            <a:r>
              <a:rPr lang="en-US" altLang="zh-CN" dirty="0"/>
              <a:t>“assembler</a:t>
            </a:r>
            <a:r>
              <a:rPr lang="zh-CN" altLang="en-US" dirty="0"/>
              <a:t> </a:t>
            </a:r>
            <a:r>
              <a:rPr lang="en-US" altLang="zh-CN" dirty="0"/>
              <a:t>temporary”</a:t>
            </a:r>
            <a:r>
              <a:rPr lang="zh-CN" altLang="en-US" dirty="0"/>
              <a:t> </a:t>
            </a:r>
            <a:r>
              <a:rPr lang="en-US" altLang="zh-CN" dirty="0"/>
              <a:t>Problem:</a:t>
            </a:r>
          </a:p>
          <a:p>
            <a:r>
              <a:rPr lang="zh-CN" altLang="en-US" dirty="0"/>
              <a:t>被汇编器默认使用，是真实的寄存器，帮助汇编器展开伪指令的时候可以额外提供一个寄存器</a:t>
            </a:r>
            <a:endParaRPr lang="en-US" dirty="0"/>
          </a:p>
        </p:txBody>
      </p:sp>
      <p:pic>
        <p:nvPicPr>
          <p:cNvPr id="4" name="Google Shape;596;p54">
            <a:extLst>
              <a:ext uri="{FF2B5EF4-FFF2-40B4-BE49-F238E27FC236}">
                <a16:creationId xmlns:a16="http://schemas.microsoft.com/office/drawing/2014/main" id="{9E32A59A-0FCA-DB42-B7C0-D2AAC1B44C8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31925" y="3520900"/>
            <a:ext cx="2653650" cy="2653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51749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3EBC0-2AC3-9448-9BE7-D14335C74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MAL</a:t>
            </a:r>
            <a:r>
              <a:rPr lang="zh-CN" altLang="en-US" dirty="0"/>
              <a:t> </a:t>
            </a:r>
            <a:r>
              <a:rPr lang="en-US" altLang="zh-CN" dirty="0"/>
              <a:t>vs.</a:t>
            </a:r>
            <a:r>
              <a:rPr lang="zh-CN" altLang="en-US" dirty="0"/>
              <a:t> </a:t>
            </a:r>
            <a:r>
              <a:rPr lang="en-US" altLang="zh-CN" dirty="0"/>
              <a:t>TAL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1B409-1E73-8143-8CFE-D69F96F2E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True Assembly Language (TAL)</a:t>
            </a:r>
            <a:endParaRPr lang="en-US" dirty="0"/>
          </a:p>
          <a:p>
            <a:pPr marL="742950" lvl="1" indent="-285750">
              <a:spcBef>
                <a:spcPts val="560"/>
              </a:spcBef>
              <a:buClr>
                <a:schemeClr val="dk1"/>
              </a:buClr>
              <a:buSzPts val="2800"/>
              <a:buFont typeface="Arial"/>
              <a:buChar char="–"/>
            </a:pPr>
            <a:r>
              <a:rPr lang="zh-CN" alt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所有指令都是硬件可以直接执行的指令，在硬件中直接实现了</a:t>
            </a:r>
            <a:endParaRPr lang="en-US" dirty="0"/>
          </a:p>
          <a:p>
            <a:pPr marL="342900" lvl="0" indent="-342900">
              <a:spcBef>
                <a:spcPts val="640"/>
              </a:spcBef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MIPS Assembly Language (MAL)</a:t>
            </a:r>
            <a:endParaRPr lang="en-US" dirty="0"/>
          </a:p>
          <a:p>
            <a:pPr marL="742950" lvl="1" indent="-285750">
              <a:spcBef>
                <a:spcPts val="560"/>
              </a:spcBef>
              <a:buClr>
                <a:schemeClr val="dk1"/>
              </a:buClr>
              <a:buSzPts val="2800"/>
              <a:buFont typeface="Arial"/>
              <a:buChar char="–"/>
            </a:pPr>
            <a:r>
              <a:rPr lang="zh-CN" alt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汇编语言程序员可以使用的指令（加上了伪指令）</a:t>
            </a:r>
            <a:endParaRPr lang="en-US" altLang="zh-CN" sz="2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742950" lvl="1" indent="-285750">
              <a:spcBef>
                <a:spcPts val="560"/>
              </a:spcBef>
              <a:buClr>
                <a:schemeClr val="dk1"/>
              </a:buClr>
              <a:buSzPts val="2800"/>
              <a:buFont typeface="Arial"/>
              <a:buChar char="–"/>
            </a:pPr>
            <a:r>
              <a:rPr lang="zh-CN" alt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每一条</a:t>
            </a:r>
            <a:r>
              <a:rPr lang="en-US" altLang="zh-CN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MAL</a:t>
            </a:r>
            <a:r>
              <a:rPr lang="zh-CN" alt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指令会被翻译为</a:t>
            </a:r>
            <a:r>
              <a:rPr lang="en-US" altLang="zh-CN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1</a:t>
            </a:r>
            <a:r>
              <a:rPr lang="zh-CN" alt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条或者多条</a:t>
            </a:r>
            <a:r>
              <a:rPr lang="en-US" altLang="zh-CN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TAL</a:t>
            </a:r>
            <a:r>
              <a:rPr lang="zh-CN" alt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指令</a:t>
            </a:r>
            <a:endParaRPr lang="en-US" dirty="0"/>
          </a:p>
          <a:p>
            <a:pPr marL="342900" lvl="0" indent="-342900">
              <a:spcBef>
                <a:spcPts val="640"/>
              </a:spcBef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TAL </a:t>
            </a:r>
            <a:r>
              <a:rPr lang="en-US" sz="3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⊂</a:t>
            </a: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MAL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9874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3A914-BBE3-BB4A-982C-FFC04492A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MIPS</a:t>
            </a:r>
            <a:r>
              <a:rPr lang="zh-CN" altLang="en-US" dirty="0"/>
              <a:t>中的函数调用（不用讲）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655D6-1445-7A47-AC41-2AD974A8B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lvl="0" indent="-514350">
              <a:spcBef>
                <a:spcPts val="0"/>
              </a:spcBef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zh-CN" alt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将参数放置在函数可以访问到的地方</a:t>
            </a:r>
            <a:endParaRPr lang="en-US" dirty="0"/>
          </a:p>
          <a:p>
            <a:pPr marL="514350" lvl="0" indent="-514350">
              <a:spcBef>
                <a:spcPts val="640"/>
              </a:spcBef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zh-CN" alt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将控制流转到函数中</a:t>
            </a:r>
            <a:endParaRPr lang="en-US" dirty="0"/>
          </a:p>
          <a:p>
            <a:pPr marL="514350" lvl="0" indent="-514350">
              <a:spcBef>
                <a:spcPts val="640"/>
              </a:spcBef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zh-CN" alt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函数获取任何其所需要的存储资源</a:t>
            </a:r>
            <a:endParaRPr lang="en-US" dirty="0"/>
          </a:p>
          <a:p>
            <a:pPr marL="514350" lvl="0" indent="-514350">
              <a:spcBef>
                <a:spcPts val="640"/>
              </a:spcBef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zh-CN" alt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执行函数体，完成功能</a:t>
            </a:r>
            <a:endParaRPr lang="en-US" dirty="0"/>
          </a:p>
          <a:p>
            <a:pPr marL="514350" lvl="0" indent="-514350">
              <a:spcBef>
                <a:spcPts val="640"/>
              </a:spcBef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zh-CN" alt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函数放置返回值，清理函数调用信息</a:t>
            </a:r>
            <a:endParaRPr lang="en-US" dirty="0"/>
          </a:p>
          <a:p>
            <a:pPr marL="514350" lvl="0" indent="-514350">
              <a:spcBef>
                <a:spcPts val="640"/>
              </a:spcBef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zh-CN" alt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控制流返回给函数调用者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8836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25EAD-F614-5B42-918F-3E0F051BE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MIPS</a:t>
            </a:r>
            <a:r>
              <a:rPr lang="zh-CN" altLang="en-US" dirty="0"/>
              <a:t>中对函数调用的支持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9C197-E252-2249-8C3C-4789D540A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如果有可能，尽可能使用寄存器，寄存器要比内存快得多</a:t>
            </a:r>
            <a:endParaRPr lang="en-US" altLang="zh-CN" dirty="0"/>
          </a:p>
          <a:p>
            <a:r>
              <a:rPr lang="en-US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$a0–$a3</a:t>
            </a:r>
            <a:r>
              <a:rPr lang="zh-CN" altLang="en-US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：</a:t>
            </a:r>
            <a:r>
              <a:rPr lang="zh-CN" altLang="en-US" dirty="0">
                <a:sym typeface="Courier New"/>
              </a:rPr>
              <a:t>可以用来传递四个参数的寄存器</a:t>
            </a:r>
            <a:endParaRPr lang="en-US" altLang="zh-CN" dirty="0">
              <a:sym typeface="Courier New"/>
            </a:endParaRPr>
          </a:p>
          <a:p>
            <a:r>
              <a:rPr lang="en-US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$v0–$v1</a:t>
            </a:r>
            <a:r>
              <a:rPr lang="zh-CN" altLang="en-US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：</a:t>
            </a:r>
            <a:r>
              <a:rPr lang="zh-CN" altLang="en-US" dirty="0">
                <a:sym typeface="Courier New"/>
              </a:rPr>
              <a:t>可以用来传递两个返回的值</a:t>
            </a:r>
            <a:endParaRPr lang="en-US" altLang="zh-CN" dirty="0">
              <a:sym typeface="Courier New"/>
            </a:endParaRPr>
          </a:p>
          <a:p>
            <a:r>
              <a:rPr lang="zh-CN" altLang="en-US" dirty="0">
                <a:sym typeface="Courier New"/>
              </a:rPr>
              <a:t>传递参数的时候，顺序是有用的，代表了程序中的参数的顺序</a:t>
            </a:r>
            <a:endParaRPr lang="en-US" altLang="zh-CN" dirty="0">
              <a:sym typeface="Courier New"/>
            </a:endParaRPr>
          </a:p>
          <a:p>
            <a:r>
              <a:rPr lang="zh-CN" altLang="en-US" dirty="0"/>
              <a:t>如果寄存器空间不够，则需要借助于在内存中的栈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425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C01E0-0755-6845-8E82-B916B2A8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MIPS</a:t>
            </a:r>
            <a:r>
              <a:rPr kumimoji="1" lang="zh-CN" altLang="en-US" dirty="0"/>
              <a:t>中的函数调用</a:t>
            </a:r>
          </a:p>
        </p:txBody>
      </p:sp>
      <p:sp>
        <p:nvSpPr>
          <p:cNvPr id="10" name="Google Shape;667;p61">
            <a:extLst>
              <a:ext uri="{FF2B5EF4-FFF2-40B4-BE49-F238E27FC236}">
                <a16:creationId xmlns:a16="http://schemas.microsoft.com/office/drawing/2014/main" id="{8F7F1648-3075-D049-869C-BE68B7321609}"/>
              </a:ext>
            </a:extLst>
          </p:cNvPr>
          <p:cNvSpPr txBox="1">
            <a:spLocks/>
          </p:cNvSpPr>
          <p:nvPr/>
        </p:nvSpPr>
        <p:spPr>
          <a:xfrm>
            <a:off x="425116" y="1449700"/>
            <a:ext cx="8395800" cy="5757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buClr>
                <a:srgbClr val="000000"/>
              </a:buClr>
              <a:buSzPts val="2960"/>
              <a:buFont typeface="Arial"/>
              <a:buChar char="•"/>
            </a:pPr>
            <a:r>
              <a:rPr lang="en-US" sz="2960" dirty="0">
                <a:solidFill>
                  <a:srgbClr val="FF0000"/>
                </a:solidFill>
              </a:rPr>
              <a:t>Jump</a:t>
            </a:r>
            <a:r>
              <a:rPr lang="en-US" sz="2960" dirty="0"/>
              <a:t> (</a:t>
            </a:r>
            <a:r>
              <a:rPr lang="en-US" sz="2960" dirty="0"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lang="en-US" sz="2960" dirty="0"/>
              <a:t>)</a:t>
            </a:r>
          </a:p>
          <a:p>
            <a:pPr marL="742950" lvl="1" indent="-272351">
              <a:spcBef>
                <a:spcPts val="520"/>
              </a:spcBef>
              <a:buClr>
                <a:schemeClr val="dk1"/>
              </a:buClr>
              <a:buSzPts val="2600"/>
              <a:buFont typeface="Arial"/>
              <a:buChar char="–"/>
            </a:pPr>
            <a:r>
              <a:rPr lang="en-US" sz="2600" dirty="0">
                <a:latin typeface="Courier New"/>
                <a:ea typeface="Courier New"/>
                <a:cs typeface="Courier New"/>
                <a:sym typeface="Courier New"/>
              </a:rPr>
              <a:t>j label</a:t>
            </a:r>
          </a:p>
          <a:p>
            <a:pPr marL="342900" indent="-304165">
              <a:spcBef>
                <a:spcPts val="518"/>
              </a:spcBef>
              <a:buClr>
                <a:srgbClr val="000000"/>
              </a:buClr>
              <a:buSzPts val="2590"/>
              <a:buFont typeface="Arial"/>
              <a:buChar char="•"/>
            </a:pPr>
            <a:r>
              <a:rPr lang="en-US" sz="2960" dirty="0">
                <a:solidFill>
                  <a:srgbClr val="FF0000"/>
                </a:solidFill>
              </a:rPr>
              <a:t>Jump Register </a:t>
            </a:r>
            <a:r>
              <a:rPr lang="en-US" sz="2960" dirty="0"/>
              <a:t>(</a:t>
            </a:r>
            <a:r>
              <a:rPr lang="en-US" sz="2960" dirty="0" err="1">
                <a:latin typeface="Courier New"/>
                <a:ea typeface="Courier New"/>
                <a:cs typeface="Courier New"/>
                <a:sym typeface="Courier New"/>
              </a:rPr>
              <a:t>jr</a:t>
            </a:r>
            <a:r>
              <a:rPr lang="en-US" sz="2960" dirty="0"/>
              <a:t>) </a:t>
            </a:r>
            <a:endParaRPr lang="en-US" dirty="0"/>
          </a:p>
          <a:p>
            <a:pPr marL="742950" lvl="1" indent="-271716">
              <a:spcBef>
                <a:spcPts val="518"/>
              </a:spcBef>
              <a:buClr>
                <a:schemeClr val="dk1"/>
              </a:buClr>
              <a:buSzPts val="2590"/>
              <a:buFont typeface="Arial"/>
              <a:buChar char="–"/>
            </a:pPr>
            <a:r>
              <a:rPr lang="en-US" sz="2590" dirty="0" err="1">
                <a:latin typeface="Courier New"/>
                <a:ea typeface="Courier New"/>
                <a:cs typeface="Courier New"/>
                <a:sym typeface="Courier New"/>
              </a:rPr>
              <a:t>jr</a:t>
            </a:r>
            <a:r>
              <a:rPr lang="en-US" sz="259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590" dirty="0" err="1"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endParaRPr lang="en-US" sz="2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indent="-304811">
              <a:lnSpc>
                <a:spcPct val="100000"/>
              </a:lnSpc>
              <a:spcBef>
                <a:spcPts val="518"/>
              </a:spcBef>
              <a:buClr>
                <a:srgbClr val="000000"/>
              </a:buClr>
              <a:buSzPts val="2600"/>
              <a:buFont typeface="Courier New"/>
              <a:buChar char="•"/>
            </a:pPr>
            <a:r>
              <a:rPr lang="en-US" sz="296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Jump and Link</a:t>
            </a:r>
            <a:r>
              <a:rPr lang="en-US" sz="296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96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296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jal</a:t>
            </a:r>
            <a:r>
              <a:rPr lang="en-US" sz="296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-US" dirty="0"/>
          </a:p>
          <a:p>
            <a:pPr marL="742950" lvl="1" indent="-285750">
              <a:spcBef>
                <a:spcPts val="520"/>
              </a:spcBef>
              <a:buClr>
                <a:schemeClr val="dk1"/>
              </a:buClr>
              <a:buSzPts val="2600"/>
              <a:buFont typeface="Arial"/>
              <a:buChar char="–"/>
            </a:pPr>
            <a:r>
              <a:rPr lang="en-US" sz="26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jal</a:t>
            </a:r>
            <a:r>
              <a:rPr lang="en-US" sz="2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label</a:t>
            </a:r>
            <a:endParaRPr lang="en-US" sz="259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indent="-304165">
              <a:lnSpc>
                <a:spcPct val="100000"/>
              </a:lnSpc>
              <a:spcBef>
                <a:spcPts val="518"/>
              </a:spcBef>
              <a:buClr>
                <a:srgbClr val="000000"/>
              </a:buClr>
              <a:buSzPts val="2590"/>
              <a:buFont typeface="Arial"/>
              <a:buChar char="•"/>
            </a:pPr>
            <a:r>
              <a:rPr lang="en-US" sz="2960" dirty="0">
                <a:solidFill>
                  <a:srgbClr val="FF0000"/>
                </a:solidFill>
              </a:rPr>
              <a:t>Jump and Link Register</a:t>
            </a:r>
            <a:r>
              <a:rPr lang="en-US" sz="2960" dirty="0"/>
              <a:t> (</a:t>
            </a:r>
            <a:r>
              <a:rPr lang="en-US" sz="2960" dirty="0" err="1">
                <a:latin typeface="Courier New"/>
                <a:ea typeface="Courier New"/>
                <a:cs typeface="Courier New"/>
                <a:sym typeface="Courier New"/>
              </a:rPr>
              <a:t>jalr</a:t>
            </a:r>
            <a:r>
              <a:rPr lang="en-US" sz="2960" dirty="0"/>
              <a:t>)</a:t>
            </a:r>
            <a:endParaRPr lang="en-US" dirty="0"/>
          </a:p>
          <a:p>
            <a:pPr marL="742950" lvl="1" indent="-272351">
              <a:spcBef>
                <a:spcPts val="520"/>
              </a:spcBef>
              <a:buClr>
                <a:schemeClr val="dk1"/>
              </a:buClr>
              <a:buSzPts val="2600"/>
              <a:buFont typeface="Arial"/>
              <a:buChar char="–"/>
            </a:pPr>
            <a:r>
              <a:rPr lang="en-US" sz="2600" dirty="0" err="1">
                <a:latin typeface="Courier New"/>
                <a:ea typeface="Courier New"/>
                <a:cs typeface="Courier New"/>
                <a:sym typeface="Courier New"/>
              </a:rPr>
              <a:t>jalr</a:t>
            </a:r>
            <a:r>
              <a:rPr lang="en-US" sz="26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600" dirty="0" err="1"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endParaRPr lang="en-US" sz="2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indent="-304811">
              <a:spcBef>
                <a:spcPts val="518"/>
              </a:spcBef>
              <a:buClr>
                <a:srgbClr val="000000"/>
              </a:buClr>
              <a:buSzPts val="2600"/>
              <a:buFont typeface="Courier New"/>
              <a:buChar char="•"/>
            </a:pPr>
            <a:r>
              <a:rPr lang="en-US" sz="2960" dirty="0">
                <a:solidFill>
                  <a:srgbClr val="FF0000"/>
                </a:solidFill>
              </a:rPr>
              <a:t>“and Link”:</a:t>
            </a:r>
            <a:r>
              <a:rPr lang="en-US" sz="2960" dirty="0">
                <a:solidFill>
                  <a:srgbClr val="000000"/>
                </a:solidFill>
              </a:rPr>
              <a:t> </a:t>
            </a:r>
            <a:r>
              <a:rPr lang="en-US" sz="2590" dirty="0" err="1"/>
              <a:t>在调到对应函数内部之前</a:t>
            </a:r>
            <a:r>
              <a:rPr lang="zh-CN" altLang="en-US" sz="2590" dirty="0"/>
              <a:t>，将下一条指令的地址放置在寄存器</a:t>
            </a:r>
            <a:r>
              <a:rPr lang="en-US" sz="2405" dirty="0">
                <a:latin typeface="Courier New"/>
                <a:ea typeface="Courier New"/>
                <a:cs typeface="Courier New"/>
                <a:sym typeface="Courier New"/>
              </a:rPr>
              <a:t>$31</a:t>
            </a:r>
            <a:r>
              <a:rPr lang="en-US" sz="2590" dirty="0"/>
              <a:t> </a:t>
            </a:r>
            <a:r>
              <a:rPr lang="en-US" sz="2590" dirty="0" err="1"/>
              <a:t>中</a:t>
            </a:r>
            <a:endParaRPr lang="en-US" sz="2590" dirty="0"/>
          </a:p>
          <a:p>
            <a:pPr marL="342900" indent="-304165">
              <a:spcBef>
                <a:spcPts val="640"/>
              </a:spcBef>
              <a:buClr>
                <a:srgbClr val="000000"/>
              </a:buClr>
              <a:buSzPts val="2590"/>
              <a:buFont typeface="Arial"/>
              <a:buChar char="•"/>
            </a:pPr>
            <a:r>
              <a:rPr lang="en-US" sz="29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US" sz="2900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ra</a:t>
            </a:r>
            <a:r>
              <a:rPr lang="en-US" sz="29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9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 $31</a:t>
            </a:r>
            <a:r>
              <a:rPr lang="en-US" dirty="0"/>
              <a:t>:  </a:t>
            </a:r>
            <a:r>
              <a:rPr lang="en-US" dirty="0" err="1"/>
              <a:t>返回地址寄存器</a:t>
            </a:r>
            <a:endParaRPr lang="en-US" sz="2500" dirty="0"/>
          </a:p>
          <a:p>
            <a:pPr marL="742950" lvl="1" indent="-121284">
              <a:spcBef>
                <a:spcPts val="518"/>
              </a:spcBef>
              <a:buClr>
                <a:schemeClr val="dk1"/>
              </a:buClr>
              <a:buSzPts val="2590"/>
              <a:buFont typeface="Arial"/>
              <a:buNone/>
            </a:pPr>
            <a:endParaRPr lang="en-US" sz="259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668;p61">
            <a:extLst>
              <a:ext uri="{FF2B5EF4-FFF2-40B4-BE49-F238E27FC236}">
                <a16:creationId xmlns:a16="http://schemas.microsoft.com/office/drawing/2014/main" id="{3AF88077-598D-3044-9F6B-7158CEA66F27}"/>
              </a:ext>
            </a:extLst>
          </p:cNvPr>
          <p:cNvSpPr txBox="1"/>
          <p:nvPr/>
        </p:nvSpPr>
        <p:spPr>
          <a:xfrm rot="-462">
            <a:off x="6417256" y="3559651"/>
            <a:ext cx="2231400" cy="10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518"/>
              </a:spcBef>
              <a:spcAft>
                <a:spcPts val="0"/>
              </a:spcAft>
              <a:buNone/>
            </a:pPr>
            <a:r>
              <a:rPr lang="zh-CN" altLang="en-US" sz="259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用来调用一个函数</a:t>
            </a:r>
            <a:endParaRPr dirty="0"/>
          </a:p>
        </p:txBody>
      </p:sp>
      <p:sp>
        <p:nvSpPr>
          <p:cNvPr id="12" name="Google Shape;669;p61">
            <a:extLst>
              <a:ext uri="{FF2B5EF4-FFF2-40B4-BE49-F238E27FC236}">
                <a16:creationId xmlns:a16="http://schemas.microsoft.com/office/drawing/2014/main" id="{B627B734-E170-5148-9DDA-3431614E64D7}"/>
              </a:ext>
            </a:extLst>
          </p:cNvPr>
          <p:cNvSpPr txBox="1"/>
          <p:nvPr/>
        </p:nvSpPr>
        <p:spPr>
          <a:xfrm rot="-437">
            <a:off x="6408466" y="1974347"/>
            <a:ext cx="2358900" cy="14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518"/>
              </a:spcBef>
              <a:spcAft>
                <a:spcPts val="0"/>
              </a:spcAft>
              <a:buNone/>
            </a:pPr>
            <a:r>
              <a:rPr lang="zh-CN" altLang="en-US" sz="259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用来从一个函数中返回</a:t>
            </a:r>
            <a:r>
              <a:rPr lang="en-US" sz="259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259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src</a:t>
            </a:r>
            <a:r>
              <a:rPr lang="en-US" sz="259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$</a:t>
            </a:r>
            <a:r>
              <a:rPr lang="en-US" sz="259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</a:t>
            </a:r>
            <a:r>
              <a:rPr lang="en-US" sz="259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59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3" name="Google Shape;670;p61">
            <a:extLst>
              <a:ext uri="{FF2B5EF4-FFF2-40B4-BE49-F238E27FC236}">
                <a16:creationId xmlns:a16="http://schemas.microsoft.com/office/drawing/2014/main" id="{9C8FDEA5-C751-8042-8C74-9C11AB9CD18E}"/>
              </a:ext>
            </a:extLst>
          </p:cNvPr>
          <p:cNvCxnSpPr/>
          <p:nvPr/>
        </p:nvCxnSpPr>
        <p:spPr>
          <a:xfrm rot="10800000">
            <a:off x="4547566" y="3772350"/>
            <a:ext cx="1564200" cy="294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" name="Google Shape;671;p61">
            <a:extLst>
              <a:ext uri="{FF2B5EF4-FFF2-40B4-BE49-F238E27FC236}">
                <a16:creationId xmlns:a16="http://schemas.microsoft.com/office/drawing/2014/main" id="{11ABE15B-B4DD-B14E-ABE4-7B8C0320B5F4}"/>
              </a:ext>
            </a:extLst>
          </p:cNvPr>
          <p:cNvCxnSpPr/>
          <p:nvPr/>
        </p:nvCxnSpPr>
        <p:spPr>
          <a:xfrm flipH="1">
            <a:off x="5726441" y="4078275"/>
            <a:ext cx="408000" cy="453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Google Shape;672;p61">
            <a:extLst>
              <a:ext uri="{FF2B5EF4-FFF2-40B4-BE49-F238E27FC236}">
                <a16:creationId xmlns:a16="http://schemas.microsoft.com/office/drawing/2014/main" id="{6AF047BB-47C6-6F4F-BFC4-24EC82075908}"/>
              </a:ext>
            </a:extLst>
          </p:cNvPr>
          <p:cNvCxnSpPr/>
          <p:nvPr/>
        </p:nvCxnSpPr>
        <p:spPr>
          <a:xfrm rot="10800000">
            <a:off x="4162166" y="2721150"/>
            <a:ext cx="20403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4380217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B45F7-104C-154C-9EF3-2302AB4C6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MIPS</a:t>
            </a:r>
            <a:r>
              <a:rPr lang="zh-CN" altLang="en-US" dirty="0"/>
              <a:t>中的寄存器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4C32F-9648-B048-8E13-DF23331B7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spcBef>
                <a:spcPts val="0"/>
              </a:spcBef>
              <a:buClr>
                <a:srgbClr val="FF0000"/>
              </a:buClr>
              <a:buSzPts val="3200"/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$at</a:t>
            </a:r>
            <a:r>
              <a:rPr lang="en-US" dirty="0"/>
              <a:t>: </a:t>
            </a:r>
            <a:r>
              <a:rPr lang="zh-CN" altLang="en-US" dirty="0"/>
              <a:t>汇编器使用的寄存器，保留给汇编器使用</a:t>
            </a:r>
            <a:endParaRPr lang="en-US" sz="2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342900" lvl="0" indent="-342900">
              <a:spcBef>
                <a:spcPts val="1800"/>
              </a:spcBef>
              <a:buClr>
                <a:srgbClr val="FF0000"/>
              </a:buClr>
              <a:buSzPts val="3200"/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$a0–$a3</a:t>
            </a:r>
            <a:r>
              <a:rPr lang="en-US" dirty="0"/>
              <a:t>:  </a:t>
            </a:r>
            <a:r>
              <a:rPr lang="zh-CN" altLang="en-US" dirty="0"/>
              <a:t>用以传递参数的四个寄存器</a:t>
            </a:r>
            <a:endParaRPr lang="en-US" dirty="0"/>
          </a:p>
          <a:p>
            <a:pPr marL="342900" lvl="0" indent="-342900">
              <a:spcBef>
                <a:spcPts val="640"/>
              </a:spcBef>
              <a:buClr>
                <a:srgbClr val="FF0000"/>
              </a:buClr>
              <a:buSzPts val="3200"/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$v0–$v1</a:t>
            </a:r>
            <a:r>
              <a:rPr lang="en-US" dirty="0"/>
              <a:t>:  </a:t>
            </a:r>
            <a:r>
              <a:rPr lang="zh-CN" altLang="en-US" dirty="0"/>
              <a:t>用以返回值的两个寄存器</a:t>
            </a:r>
            <a:endParaRPr lang="en-US" dirty="0"/>
          </a:p>
          <a:p>
            <a:pPr marL="342900" lvl="0" indent="-342900">
              <a:lnSpc>
                <a:spcPct val="75000"/>
              </a:lnSpc>
              <a:spcBef>
                <a:spcPts val="560"/>
              </a:spcBef>
              <a:buClr>
                <a:srgbClr val="FF0000"/>
              </a:buClr>
              <a:buSzPts val="3200"/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US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sp</a:t>
            </a:r>
            <a:r>
              <a:rPr lang="en-US" dirty="0"/>
              <a:t>: </a:t>
            </a:r>
            <a:r>
              <a:rPr lang="zh-CN" altLang="en-US" dirty="0"/>
              <a:t>栈指针</a:t>
            </a:r>
            <a:endParaRPr lang="en-US" altLang="zh-CN" dirty="0"/>
          </a:p>
          <a:p>
            <a:pPr marL="342900" lvl="0" indent="-342900">
              <a:lnSpc>
                <a:spcPct val="75000"/>
              </a:lnSpc>
              <a:spcBef>
                <a:spcPts val="560"/>
              </a:spcBef>
              <a:buClr>
                <a:srgbClr val="FF0000"/>
              </a:buClr>
              <a:buSzPts val="3200"/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US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ra</a:t>
            </a:r>
            <a:r>
              <a:rPr lang="en-US" dirty="0"/>
              <a:t>: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altLang="en-US" dirty="0"/>
              <a:t>返回地址寄存器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394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FE67F-F7B2-1348-9A96-6D6B583F5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指令地址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44438-692F-7946-94AA-ECDA3F545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060895" cy="4351338"/>
          </a:xfrm>
        </p:spPr>
        <p:txBody>
          <a:bodyPr/>
          <a:lstStyle/>
          <a:p>
            <a:r>
              <a:rPr lang="zh-CN" altLang="en-US" dirty="0"/>
              <a:t>指令和数据都存放在同一个地址空间中</a:t>
            </a:r>
            <a:endParaRPr lang="en-US" altLang="zh-CN" dirty="0"/>
          </a:p>
          <a:p>
            <a:r>
              <a:rPr lang="zh-CN" altLang="en-US" dirty="0"/>
              <a:t>标记</a:t>
            </a:r>
            <a:r>
              <a:rPr lang="en-US" altLang="zh-CN" dirty="0"/>
              <a:t>Label</a:t>
            </a:r>
            <a:r>
              <a:rPr lang="zh-CN" altLang="en-US" dirty="0"/>
              <a:t>会被翻译为一个指令地址</a:t>
            </a:r>
            <a:endParaRPr lang="en-US" altLang="zh-CN" dirty="0"/>
          </a:p>
          <a:p>
            <a:r>
              <a:rPr lang="en-US" altLang="zh-CN" dirty="0" err="1"/>
              <a:t>jal</a:t>
            </a:r>
            <a:r>
              <a:rPr lang="zh-CN" altLang="en-US" dirty="0"/>
              <a:t>指令会把一条指令的地址放在寄存器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ra</a:t>
            </a:r>
            <a:endParaRPr lang="en-US" dirty="0"/>
          </a:p>
        </p:txBody>
      </p:sp>
      <p:grpSp>
        <p:nvGrpSpPr>
          <p:cNvPr id="4" name="Google Shape;694;p63">
            <a:extLst>
              <a:ext uri="{FF2B5EF4-FFF2-40B4-BE49-F238E27FC236}">
                <a16:creationId xmlns:a16="http://schemas.microsoft.com/office/drawing/2014/main" id="{2F5026AA-C637-4D41-9B02-1A10097E50C6}"/>
              </a:ext>
            </a:extLst>
          </p:cNvPr>
          <p:cNvGrpSpPr/>
          <p:nvPr/>
        </p:nvGrpSpPr>
        <p:grpSpPr>
          <a:xfrm>
            <a:off x="5124130" y="947239"/>
            <a:ext cx="3836646" cy="4299708"/>
            <a:chOff x="4480561" y="914400"/>
            <a:chExt cx="3959796" cy="4758420"/>
          </a:xfrm>
        </p:grpSpPr>
        <p:sp>
          <p:nvSpPr>
            <p:cNvPr id="5" name="Google Shape;695;p63" descr="Wide upward diagonal">
              <a:extLst>
                <a:ext uri="{FF2B5EF4-FFF2-40B4-BE49-F238E27FC236}">
                  <a16:creationId xmlns:a16="http://schemas.microsoft.com/office/drawing/2014/main" id="{4E164EF7-EA92-DE43-B148-7280E7943A93}"/>
                </a:ext>
              </a:extLst>
            </p:cNvPr>
            <p:cNvSpPr/>
            <p:nvPr/>
          </p:nvSpPr>
          <p:spPr>
            <a:xfrm>
              <a:off x="5994400" y="1549400"/>
              <a:ext cx="2438400" cy="182880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696;p63">
              <a:extLst>
                <a:ext uri="{FF2B5EF4-FFF2-40B4-BE49-F238E27FC236}">
                  <a16:creationId xmlns:a16="http://schemas.microsoft.com/office/drawing/2014/main" id="{EB876F5D-FB04-4A49-AF03-888A33FD7940}"/>
                </a:ext>
              </a:extLst>
            </p:cNvPr>
            <p:cNvSpPr/>
            <p:nvPr/>
          </p:nvSpPr>
          <p:spPr>
            <a:xfrm>
              <a:off x="5994400" y="1016000"/>
              <a:ext cx="2438400" cy="4572000"/>
            </a:xfrm>
            <a:prstGeom prst="rect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697;p63">
              <a:extLst>
                <a:ext uri="{FF2B5EF4-FFF2-40B4-BE49-F238E27FC236}">
                  <a16:creationId xmlns:a16="http://schemas.microsoft.com/office/drawing/2014/main" id="{4FE39370-5BDE-A749-8816-DF05B4F36A63}"/>
                </a:ext>
              </a:extLst>
            </p:cNvPr>
            <p:cNvSpPr/>
            <p:nvPr/>
          </p:nvSpPr>
          <p:spPr>
            <a:xfrm>
              <a:off x="6001957" y="4757357"/>
              <a:ext cx="2438400" cy="838200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698;p63">
              <a:extLst>
                <a:ext uri="{FF2B5EF4-FFF2-40B4-BE49-F238E27FC236}">
                  <a16:creationId xmlns:a16="http://schemas.microsoft.com/office/drawing/2014/main" id="{BDF0ECE1-58E8-3F4B-A7A4-A6E2C212D3FA}"/>
                </a:ext>
              </a:extLst>
            </p:cNvPr>
            <p:cNvSpPr/>
            <p:nvPr/>
          </p:nvSpPr>
          <p:spPr>
            <a:xfrm>
              <a:off x="5994400" y="4064000"/>
              <a:ext cx="2438400" cy="685800"/>
            </a:xfrm>
            <a:prstGeom prst="rect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" name="Google Shape;699;p63">
              <a:extLst>
                <a:ext uri="{FF2B5EF4-FFF2-40B4-BE49-F238E27FC236}">
                  <a16:creationId xmlns:a16="http://schemas.microsoft.com/office/drawing/2014/main" id="{133BED3C-B14C-284A-8D0E-0EC4000DD39C}"/>
                </a:ext>
              </a:extLst>
            </p:cNvPr>
            <p:cNvCxnSpPr/>
            <p:nvPr/>
          </p:nvCxnSpPr>
          <p:spPr>
            <a:xfrm>
              <a:off x="5994400" y="3378200"/>
              <a:ext cx="24384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lgDash"/>
              <a:round/>
              <a:headEnd type="none" w="sm" len="sm"/>
              <a:tailEnd type="none" w="sm" len="sm"/>
            </a:ln>
          </p:spPr>
        </p:cxnSp>
        <p:cxnSp>
          <p:nvCxnSpPr>
            <p:cNvPr id="10" name="Google Shape;700;p63">
              <a:extLst>
                <a:ext uri="{FF2B5EF4-FFF2-40B4-BE49-F238E27FC236}">
                  <a16:creationId xmlns:a16="http://schemas.microsoft.com/office/drawing/2014/main" id="{7623D8E4-7911-7B44-B2E5-5F0BC0BCD3B5}"/>
                </a:ext>
              </a:extLst>
            </p:cNvPr>
            <p:cNvCxnSpPr/>
            <p:nvPr/>
          </p:nvCxnSpPr>
          <p:spPr>
            <a:xfrm>
              <a:off x="5994400" y="1549400"/>
              <a:ext cx="24384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lgDash"/>
              <a:round/>
              <a:headEnd type="none" w="sm" len="sm"/>
              <a:tailEnd type="none" w="sm" len="sm"/>
            </a:ln>
          </p:spPr>
        </p:cxnSp>
        <p:sp>
          <p:nvSpPr>
            <p:cNvPr id="11" name="Google Shape;701;p63">
              <a:extLst>
                <a:ext uri="{FF2B5EF4-FFF2-40B4-BE49-F238E27FC236}">
                  <a16:creationId xmlns:a16="http://schemas.microsoft.com/office/drawing/2014/main" id="{C57C02D8-CF02-E64D-AAB6-FC2BED9D55AB}"/>
                </a:ext>
              </a:extLst>
            </p:cNvPr>
            <p:cNvSpPr txBox="1"/>
            <p:nvPr/>
          </p:nvSpPr>
          <p:spPr>
            <a:xfrm>
              <a:off x="6737343" y="4820604"/>
              <a:ext cx="1161300" cy="58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code</a:t>
              </a:r>
              <a:endParaRPr/>
            </a:p>
          </p:txBody>
        </p:sp>
        <p:sp>
          <p:nvSpPr>
            <p:cNvPr id="12" name="Google Shape;702;p63">
              <a:extLst>
                <a:ext uri="{FF2B5EF4-FFF2-40B4-BE49-F238E27FC236}">
                  <a16:creationId xmlns:a16="http://schemas.microsoft.com/office/drawing/2014/main" id="{83581ED7-4977-0E45-99B5-A49C304A2DE7}"/>
                </a:ext>
              </a:extLst>
            </p:cNvPr>
            <p:cNvSpPr txBox="1"/>
            <p:nvPr/>
          </p:nvSpPr>
          <p:spPr>
            <a:xfrm>
              <a:off x="6283324" y="4076691"/>
              <a:ext cx="2052000" cy="58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static data</a:t>
              </a:r>
              <a:endParaRPr/>
            </a:p>
          </p:txBody>
        </p:sp>
        <p:sp>
          <p:nvSpPr>
            <p:cNvPr id="13" name="Google Shape;703;p63">
              <a:extLst>
                <a:ext uri="{FF2B5EF4-FFF2-40B4-BE49-F238E27FC236}">
                  <a16:creationId xmlns:a16="http://schemas.microsoft.com/office/drawing/2014/main" id="{E041155D-A9EB-5445-A532-0C3BD400A0D8}"/>
                </a:ext>
              </a:extLst>
            </p:cNvPr>
            <p:cNvSpPr txBox="1"/>
            <p:nvPr/>
          </p:nvSpPr>
          <p:spPr>
            <a:xfrm>
              <a:off x="6724649" y="3390906"/>
              <a:ext cx="1161300" cy="58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heap</a:t>
              </a:r>
              <a:endParaRPr/>
            </a:p>
          </p:txBody>
        </p:sp>
        <p:sp>
          <p:nvSpPr>
            <p:cNvPr id="14" name="Google Shape;704;p63">
              <a:extLst>
                <a:ext uri="{FF2B5EF4-FFF2-40B4-BE49-F238E27FC236}">
                  <a16:creationId xmlns:a16="http://schemas.microsoft.com/office/drawing/2014/main" id="{BBD3F2E0-61CB-6F4D-A18D-D03ED3718CBD}"/>
                </a:ext>
              </a:extLst>
            </p:cNvPr>
            <p:cNvSpPr txBox="1"/>
            <p:nvPr/>
          </p:nvSpPr>
          <p:spPr>
            <a:xfrm>
              <a:off x="6718302" y="1015989"/>
              <a:ext cx="1161300" cy="58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stack</a:t>
              </a:r>
              <a:endParaRPr/>
            </a:p>
          </p:txBody>
        </p:sp>
        <p:cxnSp>
          <p:nvCxnSpPr>
            <p:cNvPr id="15" name="Google Shape;705;p63">
              <a:extLst>
                <a:ext uri="{FF2B5EF4-FFF2-40B4-BE49-F238E27FC236}">
                  <a16:creationId xmlns:a16="http://schemas.microsoft.com/office/drawing/2014/main" id="{9209DCF6-8ADE-844D-9FF7-C0BF4A82B253}"/>
                </a:ext>
              </a:extLst>
            </p:cNvPr>
            <p:cNvCxnSpPr/>
            <p:nvPr/>
          </p:nvCxnSpPr>
          <p:spPr>
            <a:xfrm rot="10800000">
              <a:off x="7213600" y="2997200"/>
              <a:ext cx="0" cy="381000"/>
            </a:xfrm>
            <a:prstGeom prst="straightConnector1">
              <a:avLst/>
            </a:prstGeom>
            <a:noFill/>
            <a:ln w="3175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6" name="Google Shape;706;p63">
              <a:extLst>
                <a:ext uri="{FF2B5EF4-FFF2-40B4-BE49-F238E27FC236}">
                  <a16:creationId xmlns:a16="http://schemas.microsoft.com/office/drawing/2014/main" id="{09F0869E-7142-0C44-884E-DB295721953B}"/>
                </a:ext>
              </a:extLst>
            </p:cNvPr>
            <p:cNvCxnSpPr/>
            <p:nvPr/>
          </p:nvCxnSpPr>
          <p:spPr>
            <a:xfrm>
              <a:off x="7213600" y="1549400"/>
              <a:ext cx="0" cy="381000"/>
            </a:xfrm>
            <a:prstGeom prst="straightConnector1">
              <a:avLst/>
            </a:prstGeom>
            <a:noFill/>
            <a:ln w="3175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7" name="Google Shape;707;p63">
              <a:extLst>
                <a:ext uri="{FF2B5EF4-FFF2-40B4-BE49-F238E27FC236}">
                  <a16:creationId xmlns:a16="http://schemas.microsoft.com/office/drawing/2014/main" id="{68321EEB-F791-DE4D-A074-AB63B9E44708}"/>
                </a:ext>
              </a:extLst>
            </p:cNvPr>
            <p:cNvSpPr txBox="1"/>
            <p:nvPr/>
          </p:nvSpPr>
          <p:spPr>
            <a:xfrm>
              <a:off x="4480561" y="914400"/>
              <a:ext cx="146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~ FFFF FFFF</a:t>
              </a:r>
              <a:r>
                <a:rPr lang="en-US" sz="1800" b="1" i="1" baseline="-25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hex</a:t>
              </a:r>
              <a:endParaRPr sz="1800" b="1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708;p63">
              <a:extLst>
                <a:ext uri="{FF2B5EF4-FFF2-40B4-BE49-F238E27FC236}">
                  <a16:creationId xmlns:a16="http://schemas.microsoft.com/office/drawing/2014/main" id="{FCD9881D-6DA2-8548-9D57-6BF91DA54DEC}"/>
                </a:ext>
              </a:extLst>
            </p:cNvPr>
            <p:cNvSpPr txBox="1"/>
            <p:nvPr/>
          </p:nvSpPr>
          <p:spPr>
            <a:xfrm>
              <a:off x="5212080" y="5303520"/>
              <a:ext cx="73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~ 0</a:t>
              </a:r>
              <a:r>
                <a:rPr lang="en-US" sz="1800" b="1" i="1" baseline="-25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hex</a:t>
              </a:r>
              <a:endParaRPr sz="1800" b="1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59082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919D8-DF38-2748-AB33-694993220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程序计数器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DF77B-1A55-B74F-A885-7B4F8F2A4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程序计数器（</a:t>
            </a:r>
            <a:r>
              <a:rPr lang="en-US" altLang="zh-CN" dirty="0"/>
              <a:t>PC</a:t>
            </a:r>
            <a:r>
              <a:rPr lang="zh-CN" altLang="en-US" dirty="0"/>
              <a:t>）指向的是当前正在执行的指令（上下文不同的环境下，有时候也会说明为指向下一条指令，因为</a:t>
            </a:r>
            <a:r>
              <a:rPr lang="en-US" altLang="zh-CN" dirty="0"/>
              <a:t>PC</a:t>
            </a:r>
            <a:r>
              <a:rPr lang="zh-CN" altLang="en-US" dirty="0"/>
              <a:t>值在指令执行第一个阶段就会被更新）</a:t>
            </a:r>
            <a:endParaRPr lang="en-US" altLang="zh-CN" dirty="0"/>
          </a:p>
          <a:p>
            <a:r>
              <a:rPr lang="en-US" altLang="zh-CN" dirty="0"/>
              <a:t>PC</a:t>
            </a:r>
            <a:r>
              <a:rPr lang="zh-CN" altLang="en-US" dirty="0"/>
              <a:t>值对于程序员是不可见的，但是可以被</a:t>
            </a:r>
            <a:r>
              <a:rPr lang="en-US" altLang="zh-CN" dirty="0" err="1"/>
              <a:t>jal</a:t>
            </a:r>
            <a:r>
              <a:rPr lang="zh-CN" altLang="en-US" dirty="0"/>
              <a:t>指令访问到</a:t>
            </a:r>
            <a:endParaRPr lang="en-US" altLang="zh-CN" dirty="0"/>
          </a:p>
          <a:p>
            <a:r>
              <a:rPr lang="zh-CN" altLang="en-US" dirty="0"/>
              <a:t>所有的分支指令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(</a:t>
            </a:r>
            <a:r>
              <a:rPr lang="en-US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beq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bne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, </a:t>
            </a:r>
            <a:r>
              <a:rPr lang="en-U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jal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jr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)</a:t>
            </a:r>
            <a:r>
              <a:rPr lang="zh-CN" altLang="en-US" dirty="0"/>
              <a:t>，跳转指令都是通过更新</a:t>
            </a:r>
            <a:r>
              <a:rPr lang="en-US" altLang="zh-CN" dirty="0"/>
              <a:t>PC</a:t>
            </a:r>
            <a:r>
              <a:rPr lang="zh-CN" altLang="en-US" dirty="0"/>
              <a:t>来完成功能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6257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6A038-D4A5-C041-90D7-EC208BF4D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jal</a:t>
            </a:r>
            <a:r>
              <a:rPr lang="zh-CN" altLang="en-US" dirty="0"/>
              <a:t>指令</a:t>
            </a:r>
            <a:endParaRPr lang="en-US" dirty="0"/>
          </a:p>
        </p:txBody>
      </p:sp>
      <p:sp>
        <p:nvSpPr>
          <p:cNvPr id="4" name="Google Shape;727;p65">
            <a:extLst>
              <a:ext uri="{FF2B5EF4-FFF2-40B4-BE49-F238E27FC236}">
                <a16:creationId xmlns:a16="http://schemas.microsoft.com/office/drawing/2014/main" id="{8F3D46D0-38CE-5D4D-B99F-35AEF697FDE8}"/>
              </a:ext>
            </a:extLst>
          </p:cNvPr>
          <p:cNvSpPr txBox="1">
            <a:spLocks/>
          </p:cNvSpPr>
          <p:nvPr/>
        </p:nvSpPr>
        <p:spPr>
          <a:xfrm>
            <a:off x="457200" y="1341450"/>
            <a:ext cx="8384400" cy="2784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0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jal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将某一条指令的地址放到寄存器</a:t>
            </a:r>
            <a:r>
              <a:rPr lang="en-US" sz="30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$ra</a:t>
            </a:r>
            <a:endParaRPr lang="en-US" dirty="0"/>
          </a:p>
          <a:p>
            <a:pPr marL="342900" indent="-342900">
              <a:spcBef>
                <a:spcPts val="640"/>
              </a:spcBef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MIPS</a:t>
            </a:r>
            <a:r>
              <a:rPr lang="en-US" dirty="0"/>
              <a:t>: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指令是</a:t>
            </a:r>
            <a:r>
              <a:rPr lang="en-US" altLang="zh-CN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zh-CN" alt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字节长度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dirty="0"/>
          </a:p>
          <a:p>
            <a:pPr marL="742950" lvl="1" indent="-311150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Char char="–"/>
            </a:pP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内存是按照字节编址的</a:t>
            </a:r>
            <a:endParaRPr lang="en-US" dirty="0"/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	0x0040061C	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jal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newMoney</a:t>
            </a:r>
            <a:endParaRPr lang="en-US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dirty="0"/>
              <a:t>0x00400620			(add 4)</a:t>
            </a:r>
          </a:p>
        </p:txBody>
      </p:sp>
      <p:grpSp>
        <p:nvGrpSpPr>
          <p:cNvPr id="5" name="Google Shape;729;p65">
            <a:extLst>
              <a:ext uri="{FF2B5EF4-FFF2-40B4-BE49-F238E27FC236}">
                <a16:creationId xmlns:a16="http://schemas.microsoft.com/office/drawing/2014/main" id="{0C231A24-A02F-C444-8FD4-E21E6C239EAD}"/>
              </a:ext>
            </a:extLst>
          </p:cNvPr>
          <p:cNvGrpSpPr/>
          <p:nvPr/>
        </p:nvGrpSpPr>
        <p:grpSpPr>
          <a:xfrm>
            <a:off x="432921" y="4222750"/>
            <a:ext cx="8125804" cy="512225"/>
            <a:chOff x="432921" y="6203950"/>
            <a:chExt cx="8125804" cy="512225"/>
          </a:xfrm>
        </p:grpSpPr>
        <p:pic>
          <p:nvPicPr>
            <p:cNvPr id="6" name="Google Shape;730;p65">
              <a:extLst>
                <a:ext uri="{FF2B5EF4-FFF2-40B4-BE49-F238E27FC236}">
                  <a16:creationId xmlns:a16="http://schemas.microsoft.com/office/drawing/2014/main" id="{E4AE2164-B335-4841-BA58-1D962F96BFF8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32921" y="6203950"/>
              <a:ext cx="8125750" cy="512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731;p65">
              <a:extLst>
                <a:ext uri="{FF2B5EF4-FFF2-40B4-BE49-F238E27FC236}">
                  <a16:creationId xmlns:a16="http://schemas.microsoft.com/office/drawing/2014/main" id="{367824F6-EC72-2343-A22C-4C21F031391C}"/>
                </a:ext>
              </a:extLst>
            </p:cNvPr>
            <p:cNvSpPr/>
            <p:nvPr/>
          </p:nvSpPr>
          <p:spPr>
            <a:xfrm>
              <a:off x="432925" y="6203950"/>
              <a:ext cx="8125800" cy="512100"/>
            </a:xfrm>
            <a:prstGeom prst="rect">
              <a:avLst/>
            </a:prstGeom>
            <a:solidFill>
              <a:srgbClr val="00FF00">
                <a:alpha val="3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732;p65">
            <a:extLst>
              <a:ext uri="{FF2B5EF4-FFF2-40B4-BE49-F238E27FC236}">
                <a16:creationId xmlns:a16="http://schemas.microsoft.com/office/drawing/2014/main" id="{BE531809-43D1-B846-B701-F0AD89995B5A}"/>
              </a:ext>
            </a:extLst>
          </p:cNvPr>
          <p:cNvGrpSpPr/>
          <p:nvPr/>
        </p:nvGrpSpPr>
        <p:grpSpPr>
          <a:xfrm>
            <a:off x="5557550" y="3367900"/>
            <a:ext cx="3738900" cy="1306850"/>
            <a:chOff x="5557550" y="5349100"/>
            <a:chExt cx="3738900" cy="1306850"/>
          </a:xfrm>
        </p:grpSpPr>
        <p:sp>
          <p:nvSpPr>
            <p:cNvPr id="9" name="Google Shape;733;p65">
              <a:extLst>
                <a:ext uri="{FF2B5EF4-FFF2-40B4-BE49-F238E27FC236}">
                  <a16:creationId xmlns:a16="http://schemas.microsoft.com/office/drawing/2014/main" id="{251EB1BD-26E8-7F41-83F9-92D48B67D20E}"/>
                </a:ext>
              </a:extLst>
            </p:cNvPr>
            <p:cNvSpPr/>
            <p:nvPr/>
          </p:nvSpPr>
          <p:spPr>
            <a:xfrm>
              <a:off x="5557550" y="6143850"/>
              <a:ext cx="804900" cy="512100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" name="Google Shape;734;p65">
              <a:extLst>
                <a:ext uri="{FF2B5EF4-FFF2-40B4-BE49-F238E27FC236}">
                  <a16:creationId xmlns:a16="http://schemas.microsoft.com/office/drawing/2014/main" id="{B3A5731C-3F4E-744C-A081-971D44A11144}"/>
                </a:ext>
              </a:extLst>
            </p:cNvPr>
            <p:cNvCxnSpPr>
              <a:stCxn id="9" idx="7"/>
            </p:cNvCxnSpPr>
            <p:nvPr/>
          </p:nvCxnSpPr>
          <p:spPr>
            <a:xfrm rot="10800000" flipH="1">
              <a:off x="6244575" y="5962645"/>
              <a:ext cx="363900" cy="2562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" name="Google Shape;735;p65">
              <a:extLst>
                <a:ext uri="{FF2B5EF4-FFF2-40B4-BE49-F238E27FC236}">
                  <a16:creationId xmlns:a16="http://schemas.microsoft.com/office/drawing/2014/main" id="{893CBA1D-7921-5C4A-9F27-412E4A916285}"/>
                </a:ext>
              </a:extLst>
            </p:cNvPr>
            <p:cNvSpPr txBox="1"/>
            <p:nvPr/>
          </p:nvSpPr>
          <p:spPr>
            <a:xfrm>
              <a:off x="6514850" y="5349100"/>
              <a:ext cx="2781600" cy="7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Due to pipelining…</a:t>
              </a:r>
              <a:endParaRPr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For now: PC+4</a:t>
              </a:r>
              <a:endParaRPr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C6B9011-6F55-314C-829D-36C0700E3759}"/>
              </a:ext>
            </a:extLst>
          </p:cNvPr>
          <p:cNvSpPr txBox="1"/>
          <p:nvPr/>
        </p:nvSpPr>
        <p:spPr>
          <a:xfrm>
            <a:off x="2568123" y="5341596"/>
            <a:ext cx="6048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一般来说是</a:t>
            </a:r>
            <a:r>
              <a:rPr kumimoji="1" lang="en-US" altLang="zh-CN" sz="2400" dirty="0"/>
              <a:t>PC+4</a:t>
            </a:r>
            <a:r>
              <a:rPr kumimoji="1" lang="zh-CN" altLang="en-US" sz="2400" dirty="0"/>
              <a:t>，但是延迟槽。。。。。。</a:t>
            </a:r>
          </a:p>
        </p:txBody>
      </p:sp>
    </p:spTree>
    <p:extLst>
      <p:ext uri="{BB962C8B-B14F-4D97-AF65-F5344CB8AC3E}">
        <p14:creationId xmlns:p14="http://schemas.microsoft.com/office/powerpoint/2010/main" val="1182991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12992-CBC1-9A4C-A45D-4649719B7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</a:t>
            </a:r>
            <a:r>
              <a:rPr lang="zh-CN" altLang="en-US" dirty="0"/>
              <a:t>中的寄存器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809B6-5B18-E342-B056-B4BFB0FAE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每一个寄存器标记以美元符开始</a:t>
            </a:r>
            <a:r>
              <a:rPr lang="en-US" altLang="zh-CN" dirty="0"/>
              <a:t>’$’</a:t>
            </a:r>
            <a:r>
              <a:rPr lang="zh-CN" altLang="en-US" dirty="0"/>
              <a:t>，之后是编号，通过标记进行访问，或者下面是寄存器的另外一个名字：</a:t>
            </a:r>
            <a:endParaRPr lang="en-US" altLang="zh-CN" dirty="0"/>
          </a:p>
          <a:p>
            <a:pPr lvl="1"/>
            <a:r>
              <a:rPr lang="zh-CN" altLang="en-US" dirty="0"/>
              <a:t>以下寄存器中保存了程序变量：</a:t>
            </a:r>
            <a:endParaRPr lang="en-US" altLang="zh-CN" dirty="0"/>
          </a:p>
          <a:p>
            <a:pPr lvl="1"/>
            <a:r>
              <a:rPr lang="en-US" altLang="zh-CN" dirty="0"/>
              <a:t>$s0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$s7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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$16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-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$23</a:t>
            </a:r>
          </a:p>
          <a:p>
            <a:pPr lvl="1"/>
            <a:r>
              <a:rPr lang="zh-CN" altLang="en-US" dirty="0">
                <a:sym typeface="Wingdings" pitchFamily="2" charset="2"/>
              </a:rPr>
              <a:t>以下寄存器中保存了临时变量：</a:t>
            </a:r>
            <a:endParaRPr lang="en-US" altLang="zh-CN" dirty="0">
              <a:sym typeface="Wingdings" pitchFamily="2" charset="2"/>
            </a:endParaRPr>
          </a:p>
          <a:p>
            <a:pPr lvl="1"/>
            <a:r>
              <a:rPr lang="en-US" altLang="zh-CN" dirty="0">
                <a:sym typeface="Wingdings" pitchFamily="2" charset="2"/>
              </a:rPr>
              <a:t>$t0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-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$t7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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$8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-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$15</a:t>
            </a:r>
          </a:p>
          <a:p>
            <a:pPr lvl="1"/>
            <a:r>
              <a:rPr lang="en-US" altLang="zh-CN" dirty="0">
                <a:sym typeface="Wingdings" pitchFamily="2" charset="2"/>
              </a:rPr>
              <a:t>$t8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-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$t9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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$24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-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$25</a:t>
            </a:r>
          </a:p>
          <a:p>
            <a:pPr lvl="1"/>
            <a:endParaRPr lang="en-US" altLang="zh-CN" dirty="0">
              <a:sym typeface="Wingdings" pitchFamily="2" charset="2"/>
            </a:endParaRPr>
          </a:p>
          <a:p>
            <a:pPr lvl="1"/>
            <a:r>
              <a:rPr lang="zh-CN" altLang="en-US" dirty="0">
                <a:sym typeface="Wingdings" pitchFamily="2" charset="2"/>
              </a:rPr>
              <a:t>除了上述的</a:t>
            </a:r>
            <a:r>
              <a:rPr lang="en-US" altLang="zh-CN" dirty="0">
                <a:sym typeface="Wingdings" pitchFamily="2" charset="2"/>
              </a:rPr>
              <a:t>18</a:t>
            </a:r>
            <a:r>
              <a:rPr lang="zh-CN" altLang="en-US" dirty="0">
                <a:sym typeface="Wingdings" pitchFamily="2" charset="2"/>
              </a:rPr>
              <a:t>个寄存器之外，还有剩余的</a:t>
            </a:r>
            <a:r>
              <a:rPr lang="en-US" altLang="zh-CN" dirty="0">
                <a:sym typeface="Wingdings" pitchFamily="2" charset="2"/>
              </a:rPr>
              <a:t>14</a:t>
            </a:r>
            <a:r>
              <a:rPr lang="zh-CN" altLang="en-US" dirty="0">
                <a:sym typeface="Wingdings" pitchFamily="2" charset="2"/>
              </a:rPr>
              <a:t>个寄存器</a:t>
            </a:r>
            <a:endParaRPr lang="en-US" altLang="zh-CN" dirty="0">
              <a:sym typeface="Wingdings" pitchFamily="2" charset="2"/>
            </a:endParaRPr>
          </a:p>
          <a:p>
            <a:r>
              <a:rPr lang="zh-CN" altLang="en-US" dirty="0">
                <a:sym typeface="Wingdings" pitchFamily="2" charset="2"/>
              </a:rPr>
              <a:t>寄存器是没有类型的，类型是上层语言中的概念</a:t>
            </a:r>
            <a:endParaRPr lang="en-US" altLang="zh-CN" dirty="0">
              <a:sym typeface="Wingdings" pitchFamily="2" charset="2"/>
            </a:endParaRPr>
          </a:p>
          <a:p>
            <a:r>
              <a:rPr lang="zh-CN" altLang="en-US" dirty="0">
                <a:sym typeface="Wingdings" pitchFamily="2" charset="2"/>
              </a:rPr>
              <a:t>在寄存器上的操作决定了寄存器内容被如何处理</a:t>
            </a:r>
            <a:endParaRPr lang="en-US" altLang="zh-CN" dirty="0">
              <a:sym typeface="Wingdings" pitchFamily="2" charset="2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5104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4D6BB-7948-7B48-AD1B-979519638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寄存器惯例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AC2B6-153C-7941-A386-FA1B51FF4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b="1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Calle</a:t>
            </a:r>
            <a:r>
              <a:rPr lang="en-US" b="1" u="sng" dirty="0" err="1">
                <a:solidFill>
                  <a:srgbClr val="C0504D"/>
                </a:solidFill>
                <a:ea typeface="Calibri"/>
                <a:cs typeface="Calibri"/>
                <a:sym typeface="Calibri"/>
              </a:rPr>
              <a:t>R</a:t>
            </a:r>
            <a:r>
              <a:rPr lang="en-US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: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 </a:t>
            </a:r>
            <a:r>
              <a:rPr lang="zh-CN" alt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调用者函数</a:t>
            </a:r>
            <a:b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</a:br>
            <a:endParaRPr lang="en-US" dirty="0"/>
          </a:p>
          <a:p>
            <a:pPr marL="342900" lvl="0" indent="-342900">
              <a:spcBef>
                <a:spcPts val="640"/>
              </a:spcBef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b="1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Calle</a:t>
            </a:r>
            <a:r>
              <a:rPr lang="en-US" b="1" u="sng" dirty="0" err="1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E</a:t>
            </a:r>
            <a:r>
              <a:rPr lang="en-US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: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 </a:t>
            </a:r>
            <a:r>
              <a:rPr lang="zh-CN" alt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被调用函数</a:t>
            </a:r>
            <a:endParaRPr lang="en-US" dirty="0"/>
          </a:p>
          <a:p>
            <a:pPr marL="342900" lvl="0" indent="-342900">
              <a:spcBef>
                <a:spcPts val="1800"/>
              </a:spcBef>
              <a:buClr>
                <a:srgbClr val="FF0000"/>
              </a:buClr>
              <a:buSzPts val="3200"/>
              <a:buFont typeface="Arial"/>
              <a:buChar char="•"/>
            </a:pPr>
            <a:r>
              <a:rPr lang="zh-CN" altLang="en-US" dirty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寄存器使用惯例</a:t>
            </a:r>
            <a:r>
              <a:rPr lang="en-US" dirty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: 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</a:t>
            </a:r>
            <a:r>
              <a:rPr lang="zh-CN" alt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寄存器约定的方案，调用者保存的寄存器在函数调用前后可能会被改变；被调用者保存的寄存器在调用前后不会被改变（</a:t>
            </a:r>
            <a:r>
              <a:rPr lang="en-US" altLang="zh-CN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jal</a:t>
            </a:r>
            <a:r>
              <a:rPr lang="zh-CN" alt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）</a:t>
            </a:r>
            <a:endParaRPr lang="en-US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2181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56DA4-F486-214B-B63D-2ADE27661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数据的内存排布情况</a:t>
            </a:r>
            <a:endParaRPr lang="en-US" dirty="0"/>
          </a:p>
        </p:txBody>
      </p:sp>
      <p:sp>
        <p:nvSpPr>
          <p:cNvPr id="4" name="Google Shape;846;p71">
            <a:extLst>
              <a:ext uri="{FF2B5EF4-FFF2-40B4-BE49-F238E27FC236}">
                <a16:creationId xmlns:a16="http://schemas.microsoft.com/office/drawing/2014/main" id="{ADBDBFA7-E8F5-0E4E-821F-44A190ED1A97}"/>
              </a:ext>
            </a:extLst>
          </p:cNvPr>
          <p:cNvSpPr txBox="1">
            <a:spLocks/>
          </p:cNvSpPr>
          <p:nvPr/>
        </p:nvSpPr>
        <p:spPr>
          <a:xfrm>
            <a:off x="4238177" y="1597974"/>
            <a:ext cx="4757057" cy="475420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buClr>
                <a:srgbClr val="FF0000"/>
              </a:buClr>
              <a:buFont typeface="Arial"/>
              <a:buNone/>
            </a:pPr>
            <a:r>
              <a:rPr lang="zh-CN" altLang="en-US" dirty="0">
                <a:solidFill>
                  <a:srgbClr val="FF0000"/>
                </a:solidFill>
              </a:rPr>
              <a:t>本地变量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/>
          </a:p>
          <a:p>
            <a:pPr marL="342900" indent="-342900">
              <a:spcBef>
                <a:spcPts val="560"/>
              </a:spcBef>
              <a:buClr>
                <a:schemeClr val="dk1"/>
              </a:buClr>
              <a:buFont typeface="Arial"/>
              <a:buNone/>
            </a:pPr>
            <a:endParaRPr lang="en-US" dirty="0"/>
          </a:p>
          <a:p>
            <a:pPr marL="342900" indent="-342900">
              <a:spcBef>
                <a:spcPts val="560"/>
              </a:spcBef>
              <a:buClr>
                <a:schemeClr val="dk1"/>
              </a:buClr>
              <a:buFont typeface="Arial"/>
              <a:buNone/>
            </a:pPr>
            <a:br>
              <a:rPr lang="en-US" dirty="0"/>
            </a:b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spcBef>
                <a:spcPts val="2700"/>
              </a:spcBef>
              <a:buClr>
                <a:schemeClr val="dk1"/>
              </a:buClr>
              <a:buFont typeface="Arial"/>
              <a:buNone/>
            </a:pPr>
            <a:r>
              <a:rPr lang="zh-CN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动态分配空间</a:t>
            </a:r>
            <a:endParaRPr lang="en-US" dirty="0"/>
          </a:p>
          <a:p>
            <a:pPr marL="342900" indent="-342900">
              <a:spcBef>
                <a:spcPts val="1800"/>
              </a:spcBef>
              <a:buClr>
                <a:schemeClr val="dk1"/>
              </a:buClr>
              <a:buFont typeface="Arial"/>
              <a:buNone/>
            </a:pPr>
            <a:r>
              <a:rPr lang="zh-CN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全局变量，字符串常量</a:t>
            </a:r>
          </a:p>
          <a:p>
            <a:pPr marL="342900" indent="-342900">
              <a:spcBef>
                <a:spcPts val="1800"/>
              </a:spcBef>
              <a:buClr>
                <a:schemeClr val="dk1"/>
              </a:buClr>
              <a:buFont typeface="Arial"/>
              <a:buNone/>
            </a:pPr>
            <a:r>
              <a:rPr lang="zh-CN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程序指令</a:t>
            </a:r>
          </a:p>
        </p:txBody>
      </p:sp>
      <p:grpSp>
        <p:nvGrpSpPr>
          <p:cNvPr id="5" name="Google Shape;848;p71">
            <a:extLst>
              <a:ext uri="{FF2B5EF4-FFF2-40B4-BE49-F238E27FC236}">
                <a16:creationId xmlns:a16="http://schemas.microsoft.com/office/drawing/2014/main" id="{6114A8E1-34CC-8E43-9400-7213DAA38F37}"/>
              </a:ext>
            </a:extLst>
          </p:cNvPr>
          <p:cNvGrpSpPr/>
          <p:nvPr/>
        </p:nvGrpSpPr>
        <p:grpSpPr>
          <a:xfrm>
            <a:off x="978408" y="1737360"/>
            <a:ext cx="2866677" cy="4335277"/>
            <a:chOff x="5481684" y="914400"/>
            <a:chExt cx="2958676" cy="4797861"/>
          </a:xfrm>
        </p:grpSpPr>
        <p:sp>
          <p:nvSpPr>
            <p:cNvPr id="6" name="Google Shape;849;p71" descr="Wide upward diagonal">
              <a:extLst>
                <a:ext uri="{FF2B5EF4-FFF2-40B4-BE49-F238E27FC236}">
                  <a16:creationId xmlns:a16="http://schemas.microsoft.com/office/drawing/2014/main" id="{3D6AFA96-9883-2942-92A7-43B40835F856}"/>
                </a:ext>
              </a:extLst>
            </p:cNvPr>
            <p:cNvSpPr/>
            <p:nvPr/>
          </p:nvSpPr>
          <p:spPr>
            <a:xfrm>
              <a:off x="5994403" y="1549399"/>
              <a:ext cx="2438400" cy="1828799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850;p71">
              <a:extLst>
                <a:ext uri="{FF2B5EF4-FFF2-40B4-BE49-F238E27FC236}">
                  <a16:creationId xmlns:a16="http://schemas.microsoft.com/office/drawing/2014/main" id="{AC2972A0-2CED-4846-A2E9-4C0145BC8E1E}"/>
                </a:ext>
              </a:extLst>
            </p:cNvPr>
            <p:cNvSpPr/>
            <p:nvPr/>
          </p:nvSpPr>
          <p:spPr>
            <a:xfrm>
              <a:off x="5994403" y="1016000"/>
              <a:ext cx="2438400" cy="4571997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851;p71">
              <a:extLst>
                <a:ext uri="{FF2B5EF4-FFF2-40B4-BE49-F238E27FC236}">
                  <a16:creationId xmlns:a16="http://schemas.microsoft.com/office/drawing/2014/main" id="{A90D8AF4-5514-5F44-B1E2-12DD64A760D3}"/>
                </a:ext>
              </a:extLst>
            </p:cNvPr>
            <p:cNvSpPr/>
            <p:nvPr/>
          </p:nvSpPr>
          <p:spPr>
            <a:xfrm>
              <a:off x="6001960" y="4757355"/>
              <a:ext cx="2438400" cy="8382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852;p71">
              <a:extLst>
                <a:ext uri="{FF2B5EF4-FFF2-40B4-BE49-F238E27FC236}">
                  <a16:creationId xmlns:a16="http://schemas.microsoft.com/office/drawing/2014/main" id="{AFFFB379-BCF7-6C43-BF71-82C9263BFB37}"/>
                </a:ext>
              </a:extLst>
            </p:cNvPr>
            <p:cNvSpPr/>
            <p:nvPr/>
          </p:nvSpPr>
          <p:spPr>
            <a:xfrm>
              <a:off x="5994403" y="4063998"/>
              <a:ext cx="2438400" cy="685799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" name="Google Shape;853;p71">
              <a:extLst>
                <a:ext uri="{FF2B5EF4-FFF2-40B4-BE49-F238E27FC236}">
                  <a16:creationId xmlns:a16="http://schemas.microsoft.com/office/drawing/2014/main" id="{2ADFD619-330C-F346-8952-A8A70C6274CD}"/>
                </a:ext>
              </a:extLst>
            </p:cNvPr>
            <p:cNvCxnSpPr/>
            <p:nvPr/>
          </p:nvCxnSpPr>
          <p:spPr>
            <a:xfrm>
              <a:off x="5994403" y="3378198"/>
              <a:ext cx="2438400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lgDash"/>
              <a:round/>
              <a:headEnd type="none" w="sm" len="sm"/>
              <a:tailEnd type="none" w="sm" len="sm"/>
            </a:ln>
          </p:spPr>
        </p:cxnSp>
        <p:cxnSp>
          <p:nvCxnSpPr>
            <p:cNvPr id="11" name="Google Shape;854;p71">
              <a:extLst>
                <a:ext uri="{FF2B5EF4-FFF2-40B4-BE49-F238E27FC236}">
                  <a16:creationId xmlns:a16="http://schemas.microsoft.com/office/drawing/2014/main" id="{3D3066A4-8C10-A045-8A58-0FE767435324}"/>
                </a:ext>
              </a:extLst>
            </p:cNvPr>
            <p:cNvCxnSpPr/>
            <p:nvPr/>
          </p:nvCxnSpPr>
          <p:spPr>
            <a:xfrm>
              <a:off x="5994403" y="1549399"/>
              <a:ext cx="2438400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lgDash"/>
              <a:round/>
              <a:headEnd type="none" w="sm" len="sm"/>
              <a:tailEnd type="none" w="sm" len="sm"/>
            </a:ln>
          </p:spPr>
        </p:cxnSp>
        <p:sp>
          <p:nvSpPr>
            <p:cNvPr id="12" name="Google Shape;855;p71">
              <a:extLst>
                <a:ext uri="{FF2B5EF4-FFF2-40B4-BE49-F238E27FC236}">
                  <a16:creationId xmlns:a16="http://schemas.microsoft.com/office/drawing/2014/main" id="{F953F749-B23B-954C-853F-C7AFAEAF5D62}"/>
                </a:ext>
              </a:extLst>
            </p:cNvPr>
            <p:cNvSpPr txBox="1"/>
            <p:nvPr/>
          </p:nvSpPr>
          <p:spPr>
            <a:xfrm>
              <a:off x="6001957" y="4820610"/>
              <a:ext cx="2438400" cy="58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code</a:t>
              </a:r>
              <a:endParaRPr/>
            </a:p>
          </p:txBody>
        </p:sp>
        <p:sp>
          <p:nvSpPr>
            <p:cNvPr id="13" name="Google Shape;856;p71">
              <a:extLst>
                <a:ext uri="{FF2B5EF4-FFF2-40B4-BE49-F238E27FC236}">
                  <a16:creationId xmlns:a16="http://schemas.microsoft.com/office/drawing/2014/main" id="{DB5EFE57-5C6B-4247-994B-454A5F2FC6E2}"/>
                </a:ext>
              </a:extLst>
            </p:cNvPr>
            <p:cNvSpPr txBox="1"/>
            <p:nvPr/>
          </p:nvSpPr>
          <p:spPr>
            <a:xfrm>
              <a:off x="5979900" y="4076697"/>
              <a:ext cx="2438400" cy="58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static data</a:t>
              </a:r>
              <a:endParaRPr/>
            </a:p>
          </p:txBody>
        </p:sp>
        <p:sp>
          <p:nvSpPr>
            <p:cNvPr id="14" name="Google Shape;857;p71">
              <a:extLst>
                <a:ext uri="{FF2B5EF4-FFF2-40B4-BE49-F238E27FC236}">
                  <a16:creationId xmlns:a16="http://schemas.microsoft.com/office/drawing/2014/main" id="{63CCF6AB-D6F5-4642-BEFE-0EE3C5DA562C}"/>
                </a:ext>
              </a:extLst>
            </p:cNvPr>
            <p:cNvSpPr txBox="1"/>
            <p:nvPr/>
          </p:nvSpPr>
          <p:spPr>
            <a:xfrm>
              <a:off x="6724664" y="3390885"/>
              <a:ext cx="1227000" cy="58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heap</a:t>
              </a:r>
              <a:endParaRPr/>
            </a:p>
          </p:txBody>
        </p:sp>
        <p:sp>
          <p:nvSpPr>
            <p:cNvPr id="15" name="Google Shape;858;p71">
              <a:extLst>
                <a:ext uri="{FF2B5EF4-FFF2-40B4-BE49-F238E27FC236}">
                  <a16:creationId xmlns:a16="http://schemas.microsoft.com/office/drawing/2014/main" id="{37B4B99A-A3F3-344F-A451-53D49DDECF78}"/>
                </a:ext>
              </a:extLst>
            </p:cNvPr>
            <p:cNvSpPr txBox="1"/>
            <p:nvPr/>
          </p:nvSpPr>
          <p:spPr>
            <a:xfrm>
              <a:off x="6718318" y="1015995"/>
              <a:ext cx="1347600" cy="58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stack</a:t>
              </a:r>
              <a:endParaRPr/>
            </a:p>
          </p:txBody>
        </p:sp>
        <p:cxnSp>
          <p:nvCxnSpPr>
            <p:cNvPr id="16" name="Google Shape;859;p71">
              <a:extLst>
                <a:ext uri="{FF2B5EF4-FFF2-40B4-BE49-F238E27FC236}">
                  <a16:creationId xmlns:a16="http://schemas.microsoft.com/office/drawing/2014/main" id="{A5B6A763-2912-164B-A1CD-97C6B492641C}"/>
                </a:ext>
              </a:extLst>
            </p:cNvPr>
            <p:cNvCxnSpPr/>
            <p:nvPr/>
          </p:nvCxnSpPr>
          <p:spPr>
            <a:xfrm rot="10800000">
              <a:off x="7213603" y="2997198"/>
              <a:ext cx="0" cy="381000"/>
            </a:xfrm>
            <a:prstGeom prst="straightConnector1">
              <a:avLst/>
            </a:prstGeom>
            <a:noFill/>
            <a:ln w="317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7" name="Google Shape;860;p71">
              <a:extLst>
                <a:ext uri="{FF2B5EF4-FFF2-40B4-BE49-F238E27FC236}">
                  <a16:creationId xmlns:a16="http://schemas.microsoft.com/office/drawing/2014/main" id="{37A5FFD6-9A09-7749-8F4D-1B94BF8E6CFE}"/>
                </a:ext>
              </a:extLst>
            </p:cNvPr>
            <p:cNvCxnSpPr/>
            <p:nvPr/>
          </p:nvCxnSpPr>
          <p:spPr>
            <a:xfrm>
              <a:off x="7213602" y="1549399"/>
              <a:ext cx="0" cy="381000"/>
            </a:xfrm>
            <a:prstGeom prst="straightConnector1">
              <a:avLst/>
            </a:prstGeom>
            <a:noFill/>
            <a:ln w="317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8" name="Google Shape;861;p71">
              <a:extLst>
                <a:ext uri="{FF2B5EF4-FFF2-40B4-BE49-F238E27FC236}">
                  <a16:creationId xmlns:a16="http://schemas.microsoft.com/office/drawing/2014/main" id="{4BDA7881-26FF-594F-9BBF-D2CB0573D572}"/>
                </a:ext>
              </a:extLst>
            </p:cNvPr>
            <p:cNvSpPr txBox="1"/>
            <p:nvPr/>
          </p:nvSpPr>
          <p:spPr>
            <a:xfrm>
              <a:off x="5481684" y="914400"/>
              <a:ext cx="461921" cy="5109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∞</a:t>
              </a:r>
              <a:endParaRPr sz="2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862;p71">
              <a:extLst>
                <a:ext uri="{FF2B5EF4-FFF2-40B4-BE49-F238E27FC236}">
                  <a16:creationId xmlns:a16="http://schemas.microsoft.com/office/drawing/2014/main" id="{DD468043-1CF7-F641-A05A-829F6D9F9B5E}"/>
                </a:ext>
              </a:extLst>
            </p:cNvPr>
            <p:cNvSpPr txBox="1"/>
            <p:nvPr/>
          </p:nvSpPr>
          <p:spPr>
            <a:xfrm>
              <a:off x="5632237" y="5303520"/>
              <a:ext cx="311367" cy="4087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8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0" name="Google Shape;863;p71">
            <a:extLst>
              <a:ext uri="{FF2B5EF4-FFF2-40B4-BE49-F238E27FC236}">
                <a16:creationId xmlns:a16="http://schemas.microsoft.com/office/drawing/2014/main" id="{FD7530F2-F8AB-104C-84F9-B7B07DD6DBB6}"/>
              </a:ext>
            </a:extLst>
          </p:cNvPr>
          <p:cNvCxnSpPr/>
          <p:nvPr/>
        </p:nvCxnSpPr>
        <p:spPr>
          <a:xfrm rot="10800000">
            <a:off x="3895344" y="2057400"/>
            <a:ext cx="413657" cy="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" name="Google Shape;864;p71">
            <a:extLst>
              <a:ext uri="{FF2B5EF4-FFF2-40B4-BE49-F238E27FC236}">
                <a16:creationId xmlns:a16="http://schemas.microsoft.com/office/drawing/2014/main" id="{895EC254-2915-AC4D-B8E4-7FA016DAC8FC}"/>
              </a:ext>
            </a:extLst>
          </p:cNvPr>
          <p:cNvCxnSpPr/>
          <p:nvPr/>
        </p:nvCxnSpPr>
        <p:spPr>
          <a:xfrm rot="10800000">
            <a:off x="3895344" y="4270248"/>
            <a:ext cx="413657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2" name="Google Shape;865;p71">
            <a:extLst>
              <a:ext uri="{FF2B5EF4-FFF2-40B4-BE49-F238E27FC236}">
                <a16:creationId xmlns:a16="http://schemas.microsoft.com/office/drawing/2014/main" id="{88E9688C-351F-9849-AC7F-819692823F6F}"/>
              </a:ext>
            </a:extLst>
          </p:cNvPr>
          <p:cNvCxnSpPr/>
          <p:nvPr/>
        </p:nvCxnSpPr>
        <p:spPr>
          <a:xfrm rot="10800000">
            <a:off x="3895344" y="4937760"/>
            <a:ext cx="413657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3" name="Google Shape;866;p71">
            <a:extLst>
              <a:ext uri="{FF2B5EF4-FFF2-40B4-BE49-F238E27FC236}">
                <a16:creationId xmlns:a16="http://schemas.microsoft.com/office/drawing/2014/main" id="{997A3E9C-7D19-4B47-A60A-E756177CA483}"/>
              </a:ext>
            </a:extLst>
          </p:cNvPr>
          <p:cNvCxnSpPr/>
          <p:nvPr/>
        </p:nvCxnSpPr>
        <p:spPr>
          <a:xfrm rot="10800000">
            <a:off x="3895344" y="5577840"/>
            <a:ext cx="413657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4" name="Google Shape;867;p71">
            <a:extLst>
              <a:ext uri="{FF2B5EF4-FFF2-40B4-BE49-F238E27FC236}">
                <a16:creationId xmlns:a16="http://schemas.microsoft.com/office/drawing/2014/main" id="{C336B67C-D878-1E46-8CCA-D53D36EFB404}"/>
              </a:ext>
            </a:extLst>
          </p:cNvPr>
          <p:cNvSpPr txBox="1"/>
          <p:nvPr/>
        </p:nvSpPr>
        <p:spPr>
          <a:xfrm>
            <a:off x="365760" y="1508760"/>
            <a:ext cx="109728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Address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" name="Google Shape;868;p71">
            <a:extLst>
              <a:ext uri="{FF2B5EF4-FFF2-40B4-BE49-F238E27FC236}">
                <a16:creationId xmlns:a16="http://schemas.microsoft.com/office/drawing/2014/main" id="{371E2D34-DD4A-8040-A625-208E61F05EDB}"/>
              </a:ext>
            </a:extLst>
          </p:cNvPr>
          <p:cNvGrpSpPr/>
          <p:nvPr/>
        </p:nvGrpSpPr>
        <p:grpSpPr>
          <a:xfrm>
            <a:off x="182880" y="2075688"/>
            <a:ext cx="1188720" cy="461665"/>
            <a:chOff x="0" y="1894114"/>
            <a:chExt cx="1188720" cy="461665"/>
          </a:xfrm>
        </p:grpSpPr>
        <p:cxnSp>
          <p:nvCxnSpPr>
            <p:cNvPr id="26" name="Google Shape;869;p71">
              <a:extLst>
                <a:ext uri="{FF2B5EF4-FFF2-40B4-BE49-F238E27FC236}">
                  <a16:creationId xmlns:a16="http://schemas.microsoft.com/office/drawing/2014/main" id="{324DF9CD-4283-E645-BAAE-21512B72E4EE}"/>
                </a:ext>
              </a:extLst>
            </p:cNvPr>
            <p:cNvCxnSpPr/>
            <p:nvPr/>
          </p:nvCxnSpPr>
          <p:spPr>
            <a:xfrm>
              <a:off x="731520" y="2133600"/>
              <a:ext cx="457200" cy="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lg" len="lg"/>
            </a:ln>
          </p:spPr>
        </p:cxnSp>
        <p:sp>
          <p:nvSpPr>
            <p:cNvPr id="27" name="Google Shape;870;p71">
              <a:extLst>
                <a:ext uri="{FF2B5EF4-FFF2-40B4-BE49-F238E27FC236}">
                  <a16:creationId xmlns:a16="http://schemas.microsoft.com/office/drawing/2014/main" id="{5598AC0E-5F9A-B54C-999E-7225A3EF08A4}"/>
                </a:ext>
              </a:extLst>
            </p:cNvPr>
            <p:cNvSpPr txBox="1"/>
            <p:nvPr/>
          </p:nvSpPr>
          <p:spPr>
            <a:xfrm>
              <a:off x="0" y="1894114"/>
              <a:ext cx="73770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$sp</a:t>
              </a:r>
              <a:endParaRPr sz="24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pic>
        <p:nvPicPr>
          <p:cNvPr id="28" name="Google Shape;873;p71">
            <a:extLst>
              <a:ext uri="{FF2B5EF4-FFF2-40B4-BE49-F238E27FC236}">
                <a16:creationId xmlns:a16="http://schemas.microsoft.com/office/drawing/2014/main" id="{8BEBEC8F-5AB7-FF40-B145-B34DC8E4A12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5589"/>
          <a:stretch/>
        </p:blipFill>
        <p:spPr>
          <a:xfrm>
            <a:off x="6553200" y="1417650"/>
            <a:ext cx="1717650" cy="1621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2176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51A75-509D-DF49-966C-4E811459C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被调用者保存寄存器（</a:t>
            </a:r>
            <a:r>
              <a:rPr lang="en-US" altLang="zh-CN" dirty="0"/>
              <a:t>Saved</a:t>
            </a:r>
            <a:r>
              <a:rPr lang="zh-CN" altLang="en-US" dirty="0"/>
              <a:t> </a:t>
            </a:r>
            <a:r>
              <a:rPr lang="en-US" altLang="zh-CN" dirty="0"/>
              <a:t>Registers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B241E-6DB8-9241-A04D-D31913BFD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spcBef>
                <a:spcPts val="600"/>
              </a:spcBef>
              <a:buClr>
                <a:srgbClr val="FF0000"/>
              </a:buClr>
              <a:buSzPts val="3000"/>
              <a:buFont typeface="Arial"/>
              <a:buChar char="•"/>
            </a:pPr>
            <a:r>
              <a:rPr lang="en-US" sz="30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$s0</a:t>
            </a:r>
            <a:r>
              <a:rPr lang="en-US" sz="3000" dirty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-</a:t>
            </a:r>
            <a:r>
              <a:rPr lang="en-US" sz="30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$s7</a:t>
            </a:r>
            <a:r>
              <a:rPr lang="en-US" sz="3000" dirty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3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(</a:t>
            </a:r>
            <a:r>
              <a:rPr lang="en-US" sz="3000" i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saved</a:t>
            </a:r>
            <a:r>
              <a:rPr lang="en-US" sz="3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registers)</a:t>
            </a:r>
            <a:endParaRPr lang="en-US" dirty="0"/>
          </a:p>
          <a:p>
            <a:pPr marL="342900" lvl="0" indent="-342900">
              <a:spcBef>
                <a:spcPts val="600"/>
              </a:spcBef>
              <a:buClr>
                <a:srgbClr val="FF0000"/>
              </a:buClr>
              <a:buSzPts val="3000"/>
              <a:buFont typeface="Arial"/>
              <a:buChar char="•"/>
            </a:pPr>
            <a:r>
              <a:rPr lang="en-US" sz="30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US" sz="3000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sp</a:t>
            </a:r>
            <a:r>
              <a:rPr lang="en-US" sz="3000" dirty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3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(stack pointer)</a:t>
            </a:r>
            <a:endParaRPr lang="en-US" dirty="0"/>
          </a:p>
          <a:p>
            <a:pPr marL="742950" lvl="1" indent="-285750">
              <a:spcBef>
                <a:spcPts val="520"/>
              </a:spcBef>
              <a:buClr>
                <a:schemeClr val="dk1"/>
              </a:buClr>
              <a:buSzPts val="2600"/>
              <a:buFont typeface="Arial"/>
              <a:buChar char="–"/>
            </a:pPr>
            <a:r>
              <a:rPr lang="zh-CN" altLang="en-US" sz="2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必须要指向相同的位置，否则调用者就找不到当前的栈帧</a:t>
            </a:r>
            <a:endParaRPr lang="en-US" dirty="0"/>
          </a:p>
          <a:p>
            <a:pPr marL="342900" lvl="0" indent="-342900">
              <a:spcBef>
                <a:spcPts val="600"/>
              </a:spcBef>
              <a:buClr>
                <a:srgbClr val="FF0000"/>
              </a:buClr>
              <a:buSzPts val="3000"/>
              <a:buFont typeface="Arial"/>
              <a:buChar char="•"/>
            </a:pPr>
            <a:r>
              <a:rPr lang="en-US" sz="30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US" sz="3000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ra</a:t>
            </a:r>
            <a:r>
              <a:rPr lang="en-US" sz="3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(return address)</a:t>
            </a:r>
          </a:p>
          <a:p>
            <a:pPr marL="342900" lvl="0" indent="-342900">
              <a:spcBef>
                <a:spcPts val="600"/>
              </a:spcBef>
              <a:buClr>
                <a:srgbClr val="FF0000"/>
              </a:buClr>
              <a:buSzPts val="3000"/>
              <a:buFont typeface="Arial"/>
              <a:buChar char="•"/>
            </a:pPr>
            <a:r>
              <a:rPr lang="zh-CN" altLang="en-US" sz="3000" dirty="0">
                <a:solidFill>
                  <a:schemeClr val="dk1"/>
                </a:solidFill>
                <a:cs typeface="Calibri"/>
                <a:sym typeface="Calibri"/>
              </a:rPr>
              <a:t>如果寄存器不够用，则可以将原值保存在栈上，待函数返回的时候恢复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6596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C5393-6EB8-C64A-97D8-CABACEB2B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调用者保存寄存器（</a:t>
            </a:r>
            <a:r>
              <a:rPr lang="en-US" altLang="zh-CN" dirty="0"/>
              <a:t>Volatile</a:t>
            </a:r>
            <a:r>
              <a:rPr lang="zh-CN" altLang="en-US" dirty="0"/>
              <a:t> </a:t>
            </a:r>
            <a:r>
              <a:rPr lang="en-US" altLang="zh-CN" dirty="0"/>
              <a:t>Registers</a:t>
            </a:r>
            <a:r>
              <a:rPr lang="zh-CN" altLang="en-US"/>
              <a:t>）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E9A15-084E-8647-818A-452B52AA2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被调用的函数可以自由使用</a:t>
            </a:r>
            <a:endParaRPr lang="en-US" altLang="zh-CN" dirty="0"/>
          </a:p>
          <a:p>
            <a:pPr lvl="1"/>
            <a:r>
              <a:rPr lang="zh-CN" altLang="en-US" dirty="0"/>
              <a:t>调用者如果需要使用这些值的话，调用者必须要自己去保存</a:t>
            </a:r>
            <a:endParaRPr lang="en-US" dirty="0"/>
          </a:p>
          <a:p>
            <a:pPr marL="342900" lvl="0" indent="-342900">
              <a:lnSpc>
                <a:spcPct val="100000"/>
              </a:lnSpc>
              <a:spcBef>
                <a:spcPts val="672"/>
              </a:spcBef>
              <a:buClr>
                <a:srgbClr val="FF0000"/>
              </a:buClr>
              <a:buSzPts val="2960"/>
              <a:buFont typeface="Arial"/>
              <a:buChar char="•"/>
            </a:pPr>
            <a:r>
              <a:rPr lang="en-US" sz="296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$t0-$t9</a:t>
            </a:r>
            <a:r>
              <a:rPr lang="en-US" sz="2960" dirty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296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(</a:t>
            </a:r>
            <a:r>
              <a:rPr lang="en-US" sz="2960" i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temporary</a:t>
            </a:r>
            <a:r>
              <a:rPr lang="en-US" sz="296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registers</a:t>
            </a:r>
            <a:r>
              <a:rPr lang="zh-CN" altLang="en-US" sz="296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，临时寄存器</a:t>
            </a:r>
            <a:r>
              <a:rPr lang="en-US" sz="296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)</a:t>
            </a:r>
            <a:endParaRPr lang="en-US" dirty="0"/>
          </a:p>
          <a:p>
            <a:pPr marL="342900" lvl="0" indent="-342900">
              <a:lnSpc>
                <a:spcPct val="100000"/>
              </a:lnSpc>
              <a:spcBef>
                <a:spcPts val="672"/>
              </a:spcBef>
              <a:buClr>
                <a:srgbClr val="FF0000"/>
              </a:buClr>
              <a:buSzPts val="2960"/>
              <a:buFont typeface="Arial"/>
              <a:buChar char="•"/>
            </a:pPr>
            <a:r>
              <a:rPr lang="en-US" sz="296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$v0-$v1</a:t>
            </a:r>
            <a:r>
              <a:rPr lang="en-US" sz="296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296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(return values</a:t>
            </a:r>
            <a:r>
              <a:rPr lang="zh-CN" altLang="en-US" sz="296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，返回值</a:t>
            </a:r>
            <a:r>
              <a:rPr lang="en-US" sz="296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)</a:t>
            </a:r>
            <a:endParaRPr lang="en-US" dirty="0"/>
          </a:p>
          <a:p>
            <a:pPr marL="742950" lvl="1" indent="-285750">
              <a:lnSpc>
                <a:spcPct val="100000"/>
              </a:lnSpc>
              <a:spcBef>
                <a:spcPts val="672"/>
              </a:spcBef>
              <a:buClr>
                <a:schemeClr val="dk1"/>
              </a:buClr>
              <a:buSzPts val="2590"/>
              <a:buFont typeface="Arial"/>
              <a:buChar char="–"/>
            </a:pPr>
            <a:r>
              <a:rPr lang="zh-CN" altLang="en-US" sz="259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保存需要传回来的返回值</a:t>
            </a:r>
            <a:endParaRPr lang="en-US" dirty="0"/>
          </a:p>
          <a:p>
            <a:pPr marL="342900" lvl="0" indent="-342900">
              <a:lnSpc>
                <a:spcPct val="100000"/>
              </a:lnSpc>
              <a:spcBef>
                <a:spcPts val="672"/>
              </a:spcBef>
              <a:buClr>
                <a:srgbClr val="FF0000"/>
              </a:buClr>
              <a:buSzPts val="2960"/>
              <a:buFont typeface="Arial"/>
              <a:buChar char="•"/>
            </a:pPr>
            <a:r>
              <a:rPr lang="en-US" sz="296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$a0</a:t>
            </a:r>
            <a:r>
              <a:rPr lang="en-US" sz="2960" dirty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-</a:t>
            </a:r>
            <a:r>
              <a:rPr lang="en-US" sz="296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$a3</a:t>
            </a:r>
            <a:r>
              <a:rPr lang="en-US" sz="296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(arguments) </a:t>
            </a:r>
            <a:endParaRPr lang="en-US" dirty="0"/>
          </a:p>
          <a:p>
            <a:pPr marL="742950" lvl="1" indent="-285750">
              <a:lnSpc>
                <a:spcPct val="100000"/>
              </a:lnSpc>
              <a:spcBef>
                <a:spcPts val="672"/>
              </a:spcBef>
              <a:buClr>
                <a:schemeClr val="dk1"/>
              </a:buClr>
              <a:buSzPts val="2590"/>
              <a:buFont typeface="Arial"/>
              <a:buChar char="–"/>
            </a:pPr>
            <a:r>
              <a:rPr lang="zh-CN" altLang="en-US" sz="259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函数的调用参数，被调用者需要调用别的函数的时候，这些寄存器值会被改变</a:t>
            </a:r>
            <a:endParaRPr lang="en-US" sz="259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47178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F57B-219B-D045-AF83-274ADB18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MIPS</a:t>
            </a:r>
            <a:r>
              <a:rPr lang="zh-CN" altLang="en-US" dirty="0"/>
              <a:t>中的栈帧的结构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BC6C2-2214-5142-A8EE-C3D485438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Prologue</a:t>
            </a:r>
          </a:p>
          <a:p>
            <a:pPr lvl="1"/>
            <a:r>
              <a:rPr lang="en-US" altLang="zh-CN" dirty="0" err="1"/>
              <a:t>func_label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 err="1"/>
              <a:t>addi</a:t>
            </a:r>
            <a:r>
              <a:rPr lang="zh-CN" altLang="en-US" dirty="0"/>
              <a:t> </a:t>
            </a:r>
            <a:r>
              <a:rPr lang="en-US" altLang="zh-CN" dirty="0"/>
              <a:t>$</a:t>
            </a:r>
            <a:r>
              <a:rPr lang="en-US" altLang="zh-CN" dirty="0" err="1"/>
              <a:t>sp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$</a:t>
            </a:r>
            <a:r>
              <a:rPr lang="en-US" altLang="zh-CN" dirty="0" err="1"/>
              <a:t>sp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en-US" altLang="zh-CN" dirty="0" err="1"/>
              <a:t>framesize</a:t>
            </a:r>
            <a:endParaRPr lang="en-US" altLang="zh-CN" dirty="0"/>
          </a:p>
          <a:p>
            <a:pPr lvl="1"/>
            <a:r>
              <a:rPr lang="en-US" altLang="zh-CN" dirty="0" err="1"/>
              <a:t>sw</a:t>
            </a:r>
            <a:r>
              <a:rPr lang="zh-CN" altLang="en-US" dirty="0"/>
              <a:t> </a:t>
            </a:r>
            <a:r>
              <a:rPr lang="en-US" altLang="zh-CN" dirty="0"/>
              <a:t>$ra,</a:t>
            </a:r>
            <a:r>
              <a:rPr lang="zh-CN" altLang="en-US" dirty="0"/>
              <a:t> </a:t>
            </a:r>
            <a:r>
              <a:rPr lang="en-US" altLang="zh-CN" dirty="0"/>
              <a:t>&lt;framesize-4&gt;($</a:t>
            </a:r>
            <a:r>
              <a:rPr lang="en-US" altLang="zh-CN" dirty="0" err="1"/>
              <a:t>sp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save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regs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needed</a:t>
            </a:r>
            <a:endParaRPr lang="en-US" dirty="0"/>
          </a:p>
          <a:p>
            <a:r>
              <a:rPr lang="en-US" altLang="zh-CN" dirty="0"/>
              <a:t>Body</a:t>
            </a:r>
            <a:r>
              <a:rPr lang="zh-CN" altLang="en-US" dirty="0"/>
              <a:t> </a:t>
            </a:r>
            <a:r>
              <a:rPr lang="en-US" altLang="zh-CN" dirty="0"/>
              <a:t>(call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functions…)</a:t>
            </a:r>
          </a:p>
          <a:p>
            <a:pPr lvl="1"/>
            <a:r>
              <a:rPr lang="en-US" altLang="zh-CN" dirty="0"/>
              <a:t>……</a:t>
            </a:r>
            <a:endParaRPr lang="en-US" dirty="0"/>
          </a:p>
          <a:p>
            <a:r>
              <a:rPr lang="en-US" altLang="zh-CN" dirty="0"/>
              <a:t>Epilogue</a:t>
            </a:r>
          </a:p>
          <a:p>
            <a:pPr lvl="1"/>
            <a:r>
              <a:rPr lang="en-US" altLang="zh-CN" dirty="0"/>
              <a:t>restore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regs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needed</a:t>
            </a:r>
          </a:p>
          <a:p>
            <a:pPr lvl="1"/>
            <a:r>
              <a:rPr lang="en-US" altLang="zh-CN" dirty="0" err="1"/>
              <a:t>lw</a:t>
            </a:r>
            <a:r>
              <a:rPr lang="zh-CN" altLang="en-US" dirty="0"/>
              <a:t> </a:t>
            </a:r>
            <a:r>
              <a:rPr lang="en-US" altLang="zh-CN" dirty="0"/>
              <a:t>$ra,</a:t>
            </a:r>
            <a:r>
              <a:rPr lang="zh-CN" altLang="en-US" dirty="0"/>
              <a:t> </a:t>
            </a:r>
            <a:r>
              <a:rPr lang="en-US" altLang="zh-CN" dirty="0"/>
              <a:t>&lt;framesize-4&gt;($</a:t>
            </a:r>
            <a:r>
              <a:rPr lang="en-US" altLang="zh-CN" dirty="0" err="1"/>
              <a:t>sp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 err="1"/>
              <a:t>addi</a:t>
            </a:r>
            <a:r>
              <a:rPr lang="zh-CN" altLang="en-US" dirty="0"/>
              <a:t> </a:t>
            </a:r>
            <a:r>
              <a:rPr lang="en-US" altLang="zh-CN" dirty="0"/>
              <a:t>$</a:t>
            </a:r>
            <a:r>
              <a:rPr lang="en-US" altLang="zh-CN" dirty="0" err="1"/>
              <a:t>sp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$</a:t>
            </a:r>
            <a:r>
              <a:rPr lang="en-US" altLang="zh-CN" dirty="0" err="1"/>
              <a:t>sp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framesize</a:t>
            </a:r>
            <a:endParaRPr lang="en-US" altLang="zh-CN" dirty="0"/>
          </a:p>
          <a:p>
            <a:pPr lvl="1"/>
            <a:r>
              <a:rPr lang="en-US" altLang="zh-CN" dirty="0" err="1"/>
              <a:t>jr</a:t>
            </a:r>
            <a:r>
              <a:rPr lang="zh-CN" altLang="en-US" dirty="0"/>
              <a:t> </a:t>
            </a:r>
            <a:r>
              <a:rPr lang="en-US" altLang="zh-CN" dirty="0"/>
              <a:t>$ra</a:t>
            </a:r>
            <a:endParaRPr lang="en-US" dirty="0"/>
          </a:p>
        </p:txBody>
      </p:sp>
      <p:grpSp>
        <p:nvGrpSpPr>
          <p:cNvPr id="4" name="Google Shape;933;p75">
            <a:extLst>
              <a:ext uri="{FF2B5EF4-FFF2-40B4-BE49-F238E27FC236}">
                <a16:creationId xmlns:a16="http://schemas.microsoft.com/office/drawing/2014/main" id="{83023C22-A160-3A42-812D-264E2F360C99}"/>
              </a:ext>
            </a:extLst>
          </p:cNvPr>
          <p:cNvGrpSpPr/>
          <p:nvPr/>
        </p:nvGrpSpPr>
        <p:grpSpPr>
          <a:xfrm>
            <a:off x="6716684" y="2635621"/>
            <a:ext cx="1559380" cy="2628030"/>
            <a:chOff x="6858000" y="2497075"/>
            <a:chExt cx="1559380" cy="2628030"/>
          </a:xfrm>
        </p:grpSpPr>
        <p:sp>
          <p:nvSpPr>
            <p:cNvPr id="5" name="Google Shape;934;p75">
              <a:extLst>
                <a:ext uri="{FF2B5EF4-FFF2-40B4-BE49-F238E27FC236}">
                  <a16:creationId xmlns:a16="http://schemas.microsoft.com/office/drawing/2014/main" id="{6A9B9D22-3415-F04B-98E0-42956F9CE684}"/>
                </a:ext>
              </a:extLst>
            </p:cNvPr>
            <p:cNvSpPr/>
            <p:nvPr/>
          </p:nvSpPr>
          <p:spPr>
            <a:xfrm>
              <a:off x="6858000" y="2895600"/>
              <a:ext cx="1371600" cy="18288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935;p75">
              <a:extLst>
                <a:ext uri="{FF2B5EF4-FFF2-40B4-BE49-F238E27FC236}">
                  <a16:creationId xmlns:a16="http://schemas.microsoft.com/office/drawing/2014/main" id="{34D629F6-FB80-3B40-BCB9-E38E29861953}"/>
                </a:ext>
              </a:extLst>
            </p:cNvPr>
            <p:cNvSpPr/>
            <p:nvPr/>
          </p:nvSpPr>
          <p:spPr>
            <a:xfrm>
              <a:off x="6858000" y="2895600"/>
              <a:ext cx="1371600" cy="36576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ra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" name="Google Shape;936;p75">
              <a:extLst>
                <a:ext uri="{FF2B5EF4-FFF2-40B4-BE49-F238E27FC236}">
                  <a16:creationId xmlns:a16="http://schemas.microsoft.com/office/drawing/2014/main" id="{231275B1-F741-1244-8EFB-F1F0CEE2E7A0}"/>
                </a:ext>
              </a:extLst>
            </p:cNvPr>
            <p:cNvCxnSpPr/>
            <p:nvPr/>
          </p:nvCxnSpPr>
          <p:spPr>
            <a:xfrm flipH="1">
              <a:off x="8412580" y="2497075"/>
              <a:ext cx="4800" cy="2227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8" name="Google Shape;937;p75">
              <a:extLst>
                <a:ext uri="{FF2B5EF4-FFF2-40B4-BE49-F238E27FC236}">
                  <a16:creationId xmlns:a16="http://schemas.microsoft.com/office/drawing/2014/main" id="{C8F9237F-344F-0C4C-A76D-1D5639C562A9}"/>
                </a:ext>
              </a:extLst>
            </p:cNvPr>
            <p:cNvSpPr txBox="1"/>
            <p:nvPr/>
          </p:nvSpPr>
          <p:spPr>
            <a:xfrm>
              <a:off x="6858000" y="4663440"/>
              <a:ext cx="13716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stack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" name="Google Shape;954;p75">
            <a:extLst>
              <a:ext uri="{FF2B5EF4-FFF2-40B4-BE49-F238E27FC236}">
                <a16:creationId xmlns:a16="http://schemas.microsoft.com/office/drawing/2014/main" id="{2412D235-4C8F-6642-B712-48AB3824A115}"/>
              </a:ext>
            </a:extLst>
          </p:cNvPr>
          <p:cNvSpPr/>
          <p:nvPr/>
        </p:nvSpPr>
        <p:spPr>
          <a:xfrm>
            <a:off x="6716684" y="2653146"/>
            <a:ext cx="1371600" cy="3657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49605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5498E-8D33-D44A-9F0F-643F8F8F7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指令总结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4B5F7-367C-B742-9AEC-40654D295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新介绍的指令：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lb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, sb,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lh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sh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lbu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lhu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sltu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sltiu</a:t>
            </a:r>
            <a:endParaRPr lang="en-US" dirty="0"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zh-CN" altLang="en-US" dirty="0">
                <a:latin typeface="Courier New"/>
                <a:cs typeface="Courier New"/>
                <a:sym typeface="Courier New"/>
              </a:rPr>
              <a:t>伪指令，</a:t>
            </a:r>
            <a:r>
              <a:rPr lang="en-US" altLang="zh-CN" dirty="0">
                <a:latin typeface="Courier New"/>
                <a:cs typeface="Courier New"/>
                <a:sym typeface="Courier New"/>
              </a:rPr>
              <a:t>MAL</a:t>
            </a:r>
            <a:r>
              <a:rPr lang="zh-CN" altLang="en-US" dirty="0">
                <a:latin typeface="Courier New"/>
                <a:cs typeface="Courier New"/>
                <a:sym typeface="Courier New"/>
              </a:rPr>
              <a:t>，</a:t>
            </a:r>
            <a:r>
              <a:rPr lang="en-US" altLang="zh-CN" dirty="0">
                <a:latin typeface="Courier New"/>
                <a:cs typeface="Courier New"/>
                <a:sym typeface="Courier New"/>
              </a:rPr>
              <a:t>TAL,</a:t>
            </a:r>
            <a:r>
              <a:rPr lang="zh-CN" altLang="en-US" dirty="0">
                <a:latin typeface="Courier New"/>
                <a:cs typeface="Courier New"/>
                <a:sym typeface="Courier New"/>
              </a:rPr>
              <a:t> </a:t>
            </a:r>
            <a:r>
              <a:rPr lang="en-US" altLang="zh-CN" dirty="0">
                <a:latin typeface="Courier New"/>
                <a:cs typeface="Courier New"/>
                <a:sym typeface="Courier New"/>
              </a:rPr>
              <a:t>$at</a:t>
            </a:r>
          </a:p>
          <a:p>
            <a:r>
              <a:rPr lang="en-US" altLang="zh-CN" dirty="0">
                <a:latin typeface="Courier New"/>
                <a:cs typeface="Courier New"/>
                <a:sym typeface="Courier New"/>
              </a:rPr>
              <a:t>MIPS</a:t>
            </a:r>
            <a:r>
              <a:rPr lang="zh-CN" altLang="en-US" dirty="0">
                <a:latin typeface="Courier New"/>
                <a:cs typeface="Courier New"/>
                <a:sym typeface="Courier New"/>
              </a:rPr>
              <a:t>函数调用实现</a:t>
            </a:r>
            <a:endParaRPr lang="en-US" altLang="zh-CN" dirty="0">
              <a:latin typeface="Courier New"/>
              <a:cs typeface="Courier New"/>
              <a:sym typeface="Courier New"/>
            </a:endParaRPr>
          </a:p>
          <a:p>
            <a:r>
              <a:rPr lang="zh-CN" altLang="en-US" dirty="0">
                <a:latin typeface="Courier New"/>
                <a:cs typeface="Courier New"/>
                <a:sym typeface="Courier New"/>
              </a:rPr>
              <a:t>寄存器使用惯例</a:t>
            </a:r>
            <a:endParaRPr lang="en-US" altLang="zh-CN" dirty="0">
              <a:latin typeface="Courier New"/>
              <a:cs typeface="Courier New"/>
              <a:sym typeface="Courier New"/>
            </a:endParaRPr>
          </a:p>
          <a:p>
            <a:r>
              <a:rPr lang="zh-CN" altLang="en-US" dirty="0">
                <a:latin typeface="Courier New"/>
                <a:cs typeface="Courier New"/>
                <a:sym typeface="Courier New"/>
              </a:rPr>
              <a:t>栈以及栈帧使用方法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3107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7FB70-04B6-2548-AA83-EC54CFD4C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altLang="zh-CN" dirty="0"/>
              <a:t>MIPS</a:t>
            </a:r>
            <a:r>
              <a:rPr lang="zh-CN" altLang="en-US" dirty="0"/>
              <a:t>中的通用寄存器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BEB8A2C-6EBF-B242-9E63-10D63A60454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199" y="1166833"/>
          <a:ext cx="8686801" cy="5473447"/>
        </p:xfrm>
        <a:graphic>
          <a:graphicData uri="http://schemas.openxmlformats.org/drawingml/2006/table">
            <a:tbl>
              <a:tblPr/>
              <a:tblGrid>
                <a:gridCol w="1560295">
                  <a:extLst>
                    <a:ext uri="{9D8B030D-6E8A-4147-A177-3AD203B41FA5}">
                      <a16:colId xmlns:a16="http://schemas.microsoft.com/office/drawing/2014/main" val="339262040"/>
                    </a:ext>
                  </a:extLst>
                </a:gridCol>
                <a:gridCol w="1477982">
                  <a:extLst>
                    <a:ext uri="{9D8B030D-6E8A-4147-A177-3AD203B41FA5}">
                      <a16:colId xmlns:a16="http://schemas.microsoft.com/office/drawing/2014/main" val="1834251031"/>
                    </a:ext>
                  </a:extLst>
                </a:gridCol>
                <a:gridCol w="5648524">
                  <a:extLst>
                    <a:ext uri="{9D8B030D-6E8A-4147-A177-3AD203B41FA5}">
                      <a16:colId xmlns:a16="http://schemas.microsoft.com/office/drawing/2014/main" val="2680461559"/>
                    </a:ext>
                  </a:extLst>
                </a:gridCol>
              </a:tblGrid>
              <a:tr h="298621">
                <a:tc>
                  <a:txBody>
                    <a:bodyPr/>
                    <a:lstStyle/>
                    <a:p>
                      <a:pPr algn="l"/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</a:rPr>
                        <a:t>REGISTER</a:t>
                      </a:r>
                      <a:endParaRPr lang="en-US" sz="1800" b="0">
                        <a:solidFill>
                          <a:srgbClr val="4F4F4F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53325" marR="53325" marT="53325" marB="5332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</a:rPr>
                        <a:t>NAME</a:t>
                      </a:r>
                      <a:endParaRPr lang="en-US" sz="1800" b="0">
                        <a:solidFill>
                          <a:srgbClr val="4F4F4F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53325" marR="53325" marT="53325" marB="5332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</a:rPr>
                        <a:t>USAGE</a:t>
                      </a:r>
                      <a:endParaRPr lang="en-US" sz="1800" b="0">
                        <a:solidFill>
                          <a:srgbClr val="4F4F4F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53325" marR="53325" marT="53325" marB="53325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81977"/>
                  </a:ext>
                </a:extLst>
              </a:tr>
              <a:tr h="298621">
                <a:tc>
                  <a:txBody>
                    <a:bodyPr/>
                    <a:lstStyle/>
                    <a:p>
                      <a:pPr algn="l"/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</a:rPr>
                        <a:t>$0</a:t>
                      </a:r>
                      <a:endParaRPr lang="en-US" sz="1800" b="0">
                        <a:solidFill>
                          <a:srgbClr val="4F4F4F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53325" marR="53325" marT="53325" marB="53325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</a:rPr>
                        <a:t>$zero</a:t>
                      </a:r>
                      <a:endParaRPr lang="en-US" sz="1800" b="0">
                        <a:solidFill>
                          <a:srgbClr val="4F4F4F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53325" marR="53325" marT="53325" marB="53325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>
                          <a:solidFill>
                            <a:srgbClr val="4F4F4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常量</a:t>
                      </a:r>
                      <a:r>
                        <a:rPr lang="en-US" altLang="zh-CN" sz="1800" b="0">
                          <a:solidFill>
                            <a:srgbClr val="4F4F4F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</a:rPr>
                        <a:t>0(</a:t>
                      </a:r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</a:rPr>
                        <a:t>constant value 0)</a:t>
                      </a:r>
                      <a:endParaRPr lang="en-US" sz="1800" b="0">
                        <a:solidFill>
                          <a:srgbClr val="4F4F4F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53325" marR="53325" marT="53325" marB="53325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469365"/>
                  </a:ext>
                </a:extLst>
              </a:tr>
              <a:tr h="490592">
                <a:tc>
                  <a:txBody>
                    <a:bodyPr/>
                    <a:lstStyle/>
                    <a:p>
                      <a:pPr algn="l"/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</a:rPr>
                        <a:t>$1</a:t>
                      </a:r>
                      <a:endParaRPr lang="en-US" sz="1800" b="0">
                        <a:solidFill>
                          <a:srgbClr val="4F4F4F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53325" marR="53325" marT="53325" marB="53325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</a:rPr>
                        <a:t>$at</a:t>
                      </a:r>
                      <a:endParaRPr lang="en-US" sz="1800" b="0">
                        <a:solidFill>
                          <a:srgbClr val="4F4F4F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53325" marR="53325" marT="53325" marB="53325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>
                          <a:solidFill>
                            <a:srgbClr val="4F4F4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保留给汇编器</a:t>
                      </a:r>
                      <a:r>
                        <a:rPr lang="en-US" altLang="zh-CN" sz="1800" b="0">
                          <a:solidFill>
                            <a:srgbClr val="4F4F4F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</a:rPr>
                        <a:t>(</a:t>
                      </a:r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</a:rPr>
                        <a:t>Reserved for assembler)</a:t>
                      </a:r>
                      <a:endParaRPr lang="en-US" sz="1800" b="0">
                        <a:solidFill>
                          <a:srgbClr val="4F4F4F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53325" marR="53325" marT="53325" marB="53325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450735"/>
                  </a:ext>
                </a:extLst>
              </a:tr>
              <a:tr h="682563">
                <a:tc>
                  <a:txBody>
                    <a:bodyPr/>
                    <a:lstStyle/>
                    <a:p>
                      <a:pPr algn="l"/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</a:rPr>
                        <a:t>$2-$3</a:t>
                      </a:r>
                      <a:endParaRPr lang="en-US" sz="1800" b="0">
                        <a:solidFill>
                          <a:srgbClr val="4F4F4F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53325" marR="53325" marT="53325" marB="53325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</a:rPr>
                        <a:t>$v0-$v1</a:t>
                      </a:r>
                      <a:endParaRPr lang="en-US" sz="1800" b="0">
                        <a:solidFill>
                          <a:srgbClr val="4F4F4F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53325" marR="53325" marT="53325" marB="53325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>
                          <a:solidFill>
                            <a:srgbClr val="4F4F4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函数调用返回值</a:t>
                      </a:r>
                      <a:r>
                        <a:rPr lang="en-US" altLang="zh-CN" sz="1800" b="0">
                          <a:solidFill>
                            <a:srgbClr val="4F4F4F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</a:rPr>
                        <a:t>(</a:t>
                      </a:r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</a:rPr>
                        <a:t>values for results and expression evaluation)</a:t>
                      </a:r>
                      <a:endParaRPr lang="en-US" sz="1800" b="0">
                        <a:solidFill>
                          <a:srgbClr val="4F4F4F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53325" marR="53325" marT="53325" marB="53325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014266"/>
                  </a:ext>
                </a:extLst>
              </a:tr>
              <a:tr h="298621">
                <a:tc>
                  <a:txBody>
                    <a:bodyPr/>
                    <a:lstStyle/>
                    <a:p>
                      <a:pPr algn="l"/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</a:rPr>
                        <a:t>$4-$7</a:t>
                      </a:r>
                      <a:endParaRPr lang="en-US" sz="1800" b="0">
                        <a:solidFill>
                          <a:srgbClr val="4F4F4F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53325" marR="53325" marT="53325" marB="53325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</a:rPr>
                        <a:t>$a0-$a3</a:t>
                      </a:r>
                      <a:endParaRPr lang="en-US" sz="1800" b="0">
                        <a:solidFill>
                          <a:srgbClr val="4F4F4F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53325" marR="53325" marT="53325" marB="53325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>
                          <a:solidFill>
                            <a:srgbClr val="4F4F4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函数调用参数</a:t>
                      </a:r>
                      <a:r>
                        <a:rPr lang="en-US" altLang="zh-CN" sz="1800" b="0">
                          <a:solidFill>
                            <a:srgbClr val="4F4F4F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</a:rPr>
                        <a:t>(</a:t>
                      </a:r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</a:rPr>
                        <a:t>arguments)</a:t>
                      </a:r>
                      <a:endParaRPr lang="en-US" sz="1800" b="0">
                        <a:solidFill>
                          <a:srgbClr val="4F4F4F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53325" marR="53325" marT="53325" marB="53325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868135"/>
                  </a:ext>
                </a:extLst>
              </a:tr>
              <a:tr h="298621">
                <a:tc>
                  <a:txBody>
                    <a:bodyPr/>
                    <a:lstStyle/>
                    <a:p>
                      <a:pPr algn="l"/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</a:rPr>
                        <a:t>$8-$15</a:t>
                      </a:r>
                      <a:endParaRPr lang="en-US" sz="1800" b="0">
                        <a:solidFill>
                          <a:srgbClr val="4F4F4F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53325" marR="53325" marT="53325" marB="53325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</a:rPr>
                        <a:t>$t0-$t7</a:t>
                      </a:r>
                      <a:endParaRPr lang="en-US" sz="1800" b="0">
                        <a:solidFill>
                          <a:srgbClr val="4F4F4F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53325" marR="53325" marT="53325" marB="53325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>
                          <a:solidFill>
                            <a:srgbClr val="4F4F4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暂时的</a:t>
                      </a:r>
                      <a:r>
                        <a:rPr lang="en-US" altLang="zh-CN" sz="1800" b="0">
                          <a:solidFill>
                            <a:srgbClr val="4F4F4F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</a:rPr>
                        <a:t>(</a:t>
                      </a:r>
                      <a:r>
                        <a:rPr lang="zh-CN" altLang="en-US" sz="1800" b="0">
                          <a:solidFill>
                            <a:srgbClr val="4F4F4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或随便用的</a:t>
                      </a:r>
                      <a:r>
                        <a:rPr lang="en-US" altLang="zh-CN" sz="1800" b="0">
                          <a:solidFill>
                            <a:srgbClr val="4F4F4F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</a:rPr>
                        <a:t>)</a:t>
                      </a:r>
                      <a:endParaRPr lang="zh-CN" altLang="en-US" sz="1800" b="0">
                        <a:solidFill>
                          <a:srgbClr val="4F4F4F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53325" marR="53325" marT="53325" marB="53325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576966"/>
                  </a:ext>
                </a:extLst>
              </a:tr>
              <a:tr h="490592"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>
                          <a:solidFill>
                            <a:srgbClr val="4F4F4F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</a:rPr>
                        <a:t>$16-$23</a:t>
                      </a:r>
                      <a:endParaRPr lang="en-US" sz="1800" b="0" dirty="0">
                        <a:solidFill>
                          <a:srgbClr val="4F4F4F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53325" marR="53325" marT="53325" marB="53325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>
                          <a:solidFill>
                            <a:srgbClr val="4F4F4F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</a:rPr>
                        <a:t>$s0-$s7</a:t>
                      </a:r>
                      <a:endParaRPr lang="en-US" sz="1800" b="0" dirty="0">
                        <a:solidFill>
                          <a:srgbClr val="4F4F4F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53325" marR="53325" marT="53325" marB="53325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dirty="0">
                          <a:solidFill>
                            <a:srgbClr val="4F4F4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保存的</a:t>
                      </a:r>
                      <a:r>
                        <a:rPr lang="en-US" altLang="zh-CN" sz="1800" b="0" dirty="0">
                          <a:solidFill>
                            <a:srgbClr val="4F4F4F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</a:rPr>
                        <a:t>(</a:t>
                      </a:r>
                      <a:r>
                        <a:rPr lang="zh-CN" altLang="en-US" sz="1800" b="0" dirty="0">
                          <a:solidFill>
                            <a:srgbClr val="4F4F4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或如果用，需要</a:t>
                      </a:r>
                      <a:r>
                        <a:rPr lang="en-US" sz="1800" b="0" dirty="0">
                          <a:solidFill>
                            <a:srgbClr val="4F4F4F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</a:rPr>
                        <a:t>SAVE/RESTORE</a:t>
                      </a:r>
                      <a:r>
                        <a:rPr lang="zh-CN" altLang="en-US" sz="1800" b="0" dirty="0">
                          <a:solidFill>
                            <a:srgbClr val="4F4F4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的</a:t>
                      </a:r>
                      <a:r>
                        <a:rPr lang="en-US" altLang="zh-CN" sz="1800" b="0" dirty="0">
                          <a:solidFill>
                            <a:srgbClr val="4F4F4F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</a:rPr>
                        <a:t>)(</a:t>
                      </a:r>
                      <a:r>
                        <a:rPr lang="en-US" sz="1800" b="0" dirty="0">
                          <a:solidFill>
                            <a:srgbClr val="4F4F4F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</a:rPr>
                        <a:t>saved)</a:t>
                      </a:r>
                      <a:endParaRPr lang="en-US" sz="1800" b="0" dirty="0">
                        <a:solidFill>
                          <a:srgbClr val="4F4F4F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53325" marR="53325" marT="53325" marB="53325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63726"/>
                  </a:ext>
                </a:extLst>
              </a:tr>
              <a:tr h="298621"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>
                          <a:solidFill>
                            <a:srgbClr val="4F4F4F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</a:rPr>
                        <a:t>$24-$25</a:t>
                      </a:r>
                      <a:endParaRPr lang="en-US" sz="1800" b="0" dirty="0">
                        <a:solidFill>
                          <a:srgbClr val="4F4F4F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53325" marR="53325" marT="53325" marB="53325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>
                          <a:solidFill>
                            <a:srgbClr val="4F4F4F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</a:rPr>
                        <a:t>$t8-$t9</a:t>
                      </a:r>
                      <a:endParaRPr lang="en-US" sz="1800" b="0" dirty="0">
                        <a:solidFill>
                          <a:srgbClr val="4F4F4F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53325" marR="53325" marT="53325" marB="53325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dirty="0">
                          <a:solidFill>
                            <a:srgbClr val="4F4F4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暂时的</a:t>
                      </a:r>
                      <a:r>
                        <a:rPr lang="en-US" altLang="zh-CN" sz="1800" b="0" dirty="0">
                          <a:solidFill>
                            <a:srgbClr val="4F4F4F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</a:rPr>
                        <a:t>(</a:t>
                      </a:r>
                      <a:r>
                        <a:rPr lang="zh-CN" altLang="en-US" sz="1800" b="0" dirty="0">
                          <a:solidFill>
                            <a:srgbClr val="4F4F4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或随便用的</a:t>
                      </a:r>
                      <a:r>
                        <a:rPr lang="en-US" altLang="zh-CN" sz="1800" b="0" dirty="0">
                          <a:solidFill>
                            <a:srgbClr val="4F4F4F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</a:rPr>
                        <a:t>)</a:t>
                      </a:r>
                      <a:endParaRPr lang="zh-CN" altLang="en-US" sz="1800" b="0" dirty="0">
                        <a:solidFill>
                          <a:srgbClr val="4F4F4F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53325" marR="53325" marT="53325" marB="53325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895341"/>
                  </a:ext>
                </a:extLst>
              </a:tr>
              <a:tr h="2986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4F4F4F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</a:rPr>
                        <a:t>$2</a:t>
                      </a:r>
                      <a:r>
                        <a:rPr lang="en-US" altLang="zh-CN" sz="1800" b="0" dirty="0">
                          <a:solidFill>
                            <a:srgbClr val="4F4F4F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</a:rPr>
                        <a:t>6</a:t>
                      </a:r>
                      <a:r>
                        <a:rPr lang="en-US" sz="1800" b="0" dirty="0">
                          <a:solidFill>
                            <a:srgbClr val="4F4F4F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</a:rPr>
                        <a:t>-$2</a:t>
                      </a:r>
                      <a:r>
                        <a:rPr lang="en-US" altLang="zh-CN" sz="1800" b="0" dirty="0">
                          <a:solidFill>
                            <a:srgbClr val="4F4F4F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</a:rPr>
                        <a:t>7</a:t>
                      </a:r>
                      <a:endParaRPr lang="en-US" sz="1800" b="0" dirty="0">
                        <a:solidFill>
                          <a:srgbClr val="4F4F4F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53325" marR="53325" marT="53325" marB="53325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4F4F4F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</a:rPr>
                        <a:t>$</a:t>
                      </a:r>
                      <a:r>
                        <a:rPr lang="en-US" altLang="zh-CN" sz="1800" b="0" dirty="0">
                          <a:solidFill>
                            <a:srgbClr val="4F4F4F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</a:rPr>
                        <a:t>k0</a:t>
                      </a:r>
                      <a:r>
                        <a:rPr lang="en-US" sz="1800" b="0" dirty="0">
                          <a:solidFill>
                            <a:srgbClr val="4F4F4F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</a:rPr>
                        <a:t>-$</a:t>
                      </a:r>
                      <a:r>
                        <a:rPr lang="en-US" altLang="zh-CN" sz="1800" b="0" dirty="0">
                          <a:solidFill>
                            <a:srgbClr val="4F4F4F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</a:rPr>
                        <a:t>k1</a:t>
                      </a:r>
                      <a:endParaRPr lang="en-US" sz="1800" b="0" dirty="0">
                        <a:solidFill>
                          <a:srgbClr val="4F4F4F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53325" marR="53325" marT="53325" marB="53325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dirty="0">
                          <a:solidFill>
                            <a:srgbClr val="4F4F4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内核用以处理异常使用</a:t>
                      </a:r>
                      <a:endParaRPr lang="zh-CN" altLang="en-US" sz="1800" b="0" dirty="0">
                        <a:solidFill>
                          <a:srgbClr val="4F4F4F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53325" marR="53325" marT="53325" marB="53325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91365"/>
                  </a:ext>
                </a:extLst>
              </a:tr>
              <a:tr h="298621">
                <a:tc>
                  <a:txBody>
                    <a:bodyPr/>
                    <a:lstStyle/>
                    <a:p>
                      <a:pPr algn="l"/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</a:rPr>
                        <a:t>$28</a:t>
                      </a:r>
                      <a:endParaRPr lang="en-US" sz="1800" b="0">
                        <a:solidFill>
                          <a:srgbClr val="4F4F4F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53325" marR="53325" marT="53325" marB="53325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</a:rPr>
                        <a:t>$gp</a:t>
                      </a:r>
                      <a:endParaRPr lang="en-US" sz="1800" b="0">
                        <a:solidFill>
                          <a:srgbClr val="4F4F4F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53325" marR="53325" marT="53325" marB="53325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dirty="0">
                          <a:solidFill>
                            <a:srgbClr val="4F4F4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全局指针</a:t>
                      </a:r>
                      <a:r>
                        <a:rPr lang="en-US" altLang="zh-CN" sz="1800" b="0" dirty="0">
                          <a:solidFill>
                            <a:srgbClr val="4F4F4F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4F4F4F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</a:rPr>
                        <a:t>Global Pointer)</a:t>
                      </a:r>
                      <a:endParaRPr lang="en-US" sz="1800" b="0" dirty="0">
                        <a:solidFill>
                          <a:srgbClr val="4F4F4F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53325" marR="53325" marT="53325" marB="53325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92678"/>
                  </a:ext>
                </a:extLst>
              </a:tr>
              <a:tr h="298621">
                <a:tc>
                  <a:txBody>
                    <a:bodyPr/>
                    <a:lstStyle/>
                    <a:p>
                      <a:pPr algn="l"/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</a:rPr>
                        <a:t>$29</a:t>
                      </a:r>
                      <a:endParaRPr lang="en-US" sz="1800" b="0">
                        <a:solidFill>
                          <a:srgbClr val="4F4F4F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53325" marR="53325" marT="53325" marB="53325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</a:rPr>
                        <a:t>$sp</a:t>
                      </a:r>
                      <a:endParaRPr lang="en-US" sz="1800" b="0">
                        <a:solidFill>
                          <a:srgbClr val="4F4F4F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53325" marR="53325" marT="53325" marB="53325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dirty="0">
                          <a:solidFill>
                            <a:srgbClr val="4F4F4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堆栈指针</a:t>
                      </a:r>
                      <a:r>
                        <a:rPr lang="en-US" altLang="zh-CN" sz="1800" b="0" dirty="0">
                          <a:solidFill>
                            <a:srgbClr val="4F4F4F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4F4F4F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</a:rPr>
                        <a:t>Stack Pointer)</a:t>
                      </a:r>
                      <a:endParaRPr lang="en-US" sz="1800" b="0" dirty="0">
                        <a:solidFill>
                          <a:srgbClr val="4F4F4F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53325" marR="53325" marT="53325" marB="53325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626456"/>
                  </a:ext>
                </a:extLst>
              </a:tr>
              <a:tr h="298621">
                <a:tc>
                  <a:txBody>
                    <a:bodyPr/>
                    <a:lstStyle/>
                    <a:p>
                      <a:pPr algn="l"/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</a:rPr>
                        <a:t>$30</a:t>
                      </a:r>
                      <a:endParaRPr lang="en-US" sz="1800" b="0">
                        <a:solidFill>
                          <a:srgbClr val="4F4F4F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53325" marR="53325" marT="53325" marB="53325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</a:rPr>
                        <a:t>$fp</a:t>
                      </a:r>
                      <a:endParaRPr lang="en-US" sz="1800" b="0">
                        <a:solidFill>
                          <a:srgbClr val="4F4F4F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53325" marR="53325" marT="53325" marB="53325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>
                          <a:solidFill>
                            <a:srgbClr val="4F4F4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帧指针</a:t>
                      </a:r>
                      <a:r>
                        <a:rPr lang="en-US" altLang="zh-CN" sz="1800" b="0">
                          <a:solidFill>
                            <a:srgbClr val="4F4F4F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</a:rPr>
                        <a:t>(</a:t>
                      </a:r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</a:rPr>
                        <a:t>Frame Pointer)</a:t>
                      </a:r>
                      <a:endParaRPr lang="en-US" sz="1800" b="0">
                        <a:solidFill>
                          <a:srgbClr val="4F4F4F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53325" marR="53325" marT="53325" marB="53325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30285"/>
                  </a:ext>
                </a:extLst>
              </a:tr>
              <a:tr h="298621">
                <a:tc>
                  <a:txBody>
                    <a:bodyPr/>
                    <a:lstStyle/>
                    <a:p>
                      <a:pPr algn="l"/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</a:rPr>
                        <a:t>$31</a:t>
                      </a:r>
                      <a:endParaRPr lang="en-US" sz="1800" b="0">
                        <a:solidFill>
                          <a:srgbClr val="4F4F4F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53325" marR="53325" marT="53325" marB="53325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</a:rPr>
                        <a:t>$ra</a:t>
                      </a:r>
                      <a:endParaRPr lang="en-US" sz="1800" b="0">
                        <a:solidFill>
                          <a:srgbClr val="4F4F4F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53325" marR="53325" marT="53325" marB="53325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dirty="0">
                          <a:solidFill>
                            <a:srgbClr val="4F4F4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返回地址</a:t>
                      </a:r>
                      <a:r>
                        <a:rPr lang="en-US" altLang="zh-CN" sz="1800" b="0" dirty="0">
                          <a:solidFill>
                            <a:srgbClr val="4F4F4F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4F4F4F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</a:rPr>
                        <a:t>return address)</a:t>
                      </a:r>
                      <a:endParaRPr lang="en-US" sz="1800" b="0" dirty="0">
                        <a:solidFill>
                          <a:srgbClr val="4F4F4F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53325" marR="53325" marT="53325" marB="53325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4905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84185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2A362-E169-5346-AFEA-FF0BC9672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代码举例（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4" name="Google Shape;1102;p85">
            <a:extLst>
              <a:ext uri="{FF2B5EF4-FFF2-40B4-BE49-F238E27FC236}">
                <a16:creationId xmlns:a16="http://schemas.microsoft.com/office/drawing/2014/main" id="{8BBEFE03-448E-8947-9ED9-808BF61A4200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521208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buClr>
                <a:schemeClr val="dk1"/>
              </a:buClr>
              <a:buFont typeface="Times"/>
              <a:buNone/>
            </a:pPr>
            <a:r>
              <a:rPr lang="en-US" sz="222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... sum(a,b); ...        </a:t>
            </a:r>
            <a:r>
              <a:rPr lang="en-US" sz="2220">
                <a:solidFill>
                  <a:srgbClr val="A5A5A5"/>
                </a:solidFill>
                <a:latin typeface="Courier New"/>
                <a:ea typeface="Courier New"/>
                <a:cs typeface="Courier New"/>
                <a:sym typeface="Courier New"/>
              </a:rPr>
              <a:t>/* a→$s0,b→$s1 */</a:t>
            </a:r>
            <a:endParaRPr lang="en-US"/>
          </a:p>
          <a:p>
            <a:pPr marL="342900" indent="-342900">
              <a:spcBef>
                <a:spcPts val="1800"/>
              </a:spcBef>
              <a:buClr>
                <a:srgbClr val="A5A5A5"/>
              </a:buClr>
              <a:buFont typeface="Times"/>
              <a:buNone/>
            </a:pPr>
            <a:r>
              <a:rPr lang="en-US" sz="2220">
                <a:solidFill>
                  <a:srgbClr val="A5A5A5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222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sum(int x, int y) {</a:t>
            </a:r>
            <a:br>
              <a:rPr lang="en-US" sz="222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22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return x+y;</a:t>
            </a:r>
            <a:br>
              <a:rPr lang="en-US" sz="222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22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marL="342900" indent="-342900">
              <a:spcBef>
                <a:spcPts val="444"/>
              </a:spcBef>
              <a:buClr>
                <a:schemeClr val="dk1"/>
              </a:buClr>
              <a:buFont typeface="Times"/>
              <a:buNone/>
            </a:pPr>
            <a:r>
              <a:rPr lang="en-US" sz="222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/>
          </a:p>
          <a:p>
            <a:pPr marL="342900" indent="-342900">
              <a:spcBef>
                <a:spcPts val="444"/>
              </a:spcBef>
              <a:buClr>
                <a:schemeClr val="dk1"/>
              </a:buClr>
              <a:buFont typeface="Times"/>
              <a:buNone/>
            </a:pPr>
            <a:r>
              <a:rPr lang="en-US" sz="222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1000  addi $a0,$s0,0       </a:t>
            </a:r>
            <a:r>
              <a:rPr lang="en-US" sz="2220">
                <a:solidFill>
                  <a:srgbClr val="A5A5A5"/>
                </a:solidFill>
                <a:latin typeface="Courier New"/>
                <a:ea typeface="Courier New"/>
                <a:cs typeface="Courier New"/>
                <a:sym typeface="Courier New"/>
              </a:rPr>
              <a:t># x = a</a:t>
            </a:r>
            <a:endParaRPr lang="en-US" sz="222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indent="-342900">
              <a:spcBef>
                <a:spcPts val="444"/>
              </a:spcBef>
              <a:buClr>
                <a:schemeClr val="dk1"/>
              </a:buClr>
              <a:buFont typeface="Times"/>
              <a:buNone/>
            </a:pPr>
            <a:r>
              <a:rPr lang="en-US" sz="222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1004  addi $a1,$s1,0       </a:t>
            </a:r>
            <a:r>
              <a:rPr lang="en-US" sz="2220">
                <a:solidFill>
                  <a:srgbClr val="A5A5A5"/>
                </a:solidFill>
                <a:latin typeface="Courier New"/>
                <a:ea typeface="Courier New"/>
                <a:cs typeface="Courier New"/>
                <a:sym typeface="Courier New"/>
              </a:rPr>
              <a:t># y = b </a:t>
            </a:r>
            <a:endParaRPr lang="en-US" sz="222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indent="-342900">
              <a:spcBef>
                <a:spcPts val="444"/>
              </a:spcBef>
              <a:buClr>
                <a:schemeClr val="dk1"/>
              </a:buClr>
              <a:buFont typeface="Times"/>
              <a:buNone/>
            </a:pPr>
            <a:r>
              <a:rPr lang="en-US" sz="222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1008  addi $ra,$zero,1016  </a:t>
            </a:r>
            <a:r>
              <a:rPr lang="en-US" sz="2220">
                <a:solidFill>
                  <a:srgbClr val="A5A5A5"/>
                </a:solidFill>
                <a:latin typeface="Courier New"/>
                <a:ea typeface="Courier New"/>
                <a:cs typeface="Courier New"/>
                <a:sym typeface="Courier New"/>
              </a:rPr>
              <a:t># $ra=1016</a:t>
            </a:r>
            <a:endParaRPr lang="en-US" sz="222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indent="-342900">
              <a:spcBef>
                <a:spcPts val="444"/>
              </a:spcBef>
              <a:buClr>
                <a:schemeClr val="dk1"/>
              </a:buClr>
              <a:buFont typeface="Times"/>
              <a:buNone/>
            </a:pPr>
            <a:r>
              <a:rPr lang="en-US" sz="222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1012  j    sum             </a:t>
            </a:r>
            <a:r>
              <a:rPr lang="en-US" sz="2220">
                <a:solidFill>
                  <a:srgbClr val="A5A5A5"/>
                </a:solidFill>
                <a:latin typeface="Courier New"/>
                <a:ea typeface="Courier New"/>
                <a:cs typeface="Courier New"/>
                <a:sym typeface="Courier New"/>
              </a:rPr>
              <a:t># jump to sum</a:t>
            </a:r>
          </a:p>
          <a:p>
            <a:pPr marL="342900" indent="-342900">
              <a:spcBef>
                <a:spcPts val="444"/>
              </a:spcBef>
              <a:buClr>
                <a:schemeClr val="dk1"/>
              </a:buClr>
              <a:buFont typeface="Times"/>
              <a:buNone/>
            </a:pPr>
            <a:r>
              <a:rPr lang="en-US" sz="222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1016  </a:t>
            </a:r>
          </a:p>
          <a:p>
            <a:pPr marL="342900" indent="-342900">
              <a:spcBef>
                <a:spcPts val="444"/>
              </a:spcBef>
              <a:buClr>
                <a:schemeClr val="dk1"/>
              </a:buClr>
              <a:buFont typeface="Times"/>
              <a:buNone/>
            </a:pPr>
            <a:r>
              <a:rPr lang="en-US" sz="222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marL="342900" indent="-342900">
              <a:spcBef>
                <a:spcPts val="444"/>
              </a:spcBef>
              <a:buClr>
                <a:schemeClr val="dk1"/>
              </a:buClr>
              <a:buFont typeface="Times"/>
              <a:buNone/>
            </a:pPr>
            <a:r>
              <a:rPr lang="en-US" sz="222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2000  sum: add $v0,$a0,$a1</a:t>
            </a:r>
            <a:endParaRPr lang="en-US"/>
          </a:p>
          <a:p>
            <a:pPr marL="342900" indent="-342900">
              <a:spcBef>
                <a:spcPts val="444"/>
              </a:spcBef>
              <a:buClr>
                <a:schemeClr val="dk1"/>
              </a:buClr>
              <a:buFont typeface="Times"/>
              <a:buNone/>
            </a:pPr>
            <a:r>
              <a:rPr lang="en-US" sz="222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2004  jr   $ra             </a:t>
            </a:r>
            <a:r>
              <a:rPr lang="en-US" sz="2220">
                <a:solidFill>
                  <a:srgbClr val="A5A5A5"/>
                </a:solidFill>
                <a:latin typeface="Courier New"/>
                <a:ea typeface="Courier New"/>
                <a:cs typeface="Courier New"/>
                <a:sym typeface="Courier New"/>
              </a:rPr>
              <a:t># return</a:t>
            </a:r>
            <a:endParaRPr lang="en-US" sz="2220" dirty="0">
              <a:solidFill>
                <a:srgbClr val="A5A5A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5" name="Google Shape;1104;p85">
            <a:extLst>
              <a:ext uri="{FF2B5EF4-FFF2-40B4-BE49-F238E27FC236}">
                <a16:creationId xmlns:a16="http://schemas.microsoft.com/office/drawing/2014/main" id="{F39592CA-3C44-864C-B5D3-666BB6A36084}"/>
              </a:ext>
            </a:extLst>
          </p:cNvPr>
          <p:cNvGrpSpPr/>
          <p:nvPr/>
        </p:nvGrpSpPr>
        <p:grpSpPr>
          <a:xfrm>
            <a:off x="457200" y="2770632"/>
            <a:ext cx="8229600" cy="1044428"/>
            <a:chOff x="457200" y="2770632"/>
            <a:chExt cx="8229600" cy="1044428"/>
          </a:xfrm>
        </p:grpSpPr>
        <p:cxnSp>
          <p:nvCxnSpPr>
            <p:cNvPr id="6" name="Google Shape;1105;p85">
              <a:extLst>
                <a:ext uri="{FF2B5EF4-FFF2-40B4-BE49-F238E27FC236}">
                  <a16:creationId xmlns:a16="http://schemas.microsoft.com/office/drawing/2014/main" id="{F2B86C93-1630-E542-AC52-49800B10318F}"/>
                </a:ext>
              </a:extLst>
            </p:cNvPr>
            <p:cNvCxnSpPr/>
            <p:nvPr/>
          </p:nvCxnSpPr>
          <p:spPr>
            <a:xfrm>
              <a:off x="457200" y="3291840"/>
              <a:ext cx="82296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" name="Google Shape;1106;p85">
              <a:extLst>
                <a:ext uri="{FF2B5EF4-FFF2-40B4-BE49-F238E27FC236}">
                  <a16:creationId xmlns:a16="http://schemas.microsoft.com/office/drawing/2014/main" id="{EF35048F-FD05-9A41-9019-990749787786}"/>
                </a:ext>
              </a:extLst>
            </p:cNvPr>
            <p:cNvSpPr txBox="1"/>
            <p:nvPr/>
          </p:nvSpPr>
          <p:spPr>
            <a:xfrm>
              <a:off x="8229600" y="2770632"/>
              <a:ext cx="457200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endParaRPr sz="2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107;p85">
              <a:extLst>
                <a:ext uri="{FF2B5EF4-FFF2-40B4-BE49-F238E27FC236}">
                  <a16:creationId xmlns:a16="http://schemas.microsoft.com/office/drawing/2014/main" id="{BCB1CF40-23C5-F143-9FF2-592E93E1D361}"/>
                </a:ext>
              </a:extLst>
            </p:cNvPr>
            <p:cNvSpPr txBox="1"/>
            <p:nvPr/>
          </p:nvSpPr>
          <p:spPr>
            <a:xfrm>
              <a:off x="7680960" y="3291840"/>
              <a:ext cx="1005840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MIPS</a:t>
              </a:r>
              <a:endParaRPr sz="2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" name="Google Shape;1108;p85">
            <a:extLst>
              <a:ext uri="{FF2B5EF4-FFF2-40B4-BE49-F238E27FC236}">
                <a16:creationId xmlns:a16="http://schemas.microsoft.com/office/drawing/2014/main" id="{DB42A5B7-323F-0243-BD03-974BDE095A72}"/>
              </a:ext>
            </a:extLst>
          </p:cNvPr>
          <p:cNvGrpSpPr/>
          <p:nvPr/>
        </p:nvGrpSpPr>
        <p:grpSpPr>
          <a:xfrm>
            <a:off x="1230086" y="4561117"/>
            <a:ext cx="4201884" cy="838942"/>
            <a:chOff x="1230086" y="4561117"/>
            <a:chExt cx="4201884" cy="838942"/>
          </a:xfrm>
        </p:grpSpPr>
        <p:sp>
          <p:nvSpPr>
            <p:cNvPr id="10" name="Google Shape;1109;p85">
              <a:extLst>
                <a:ext uri="{FF2B5EF4-FFF2-40B4-BE49-F238E27FC236}">
                  <a16:creationId xmlns:a16="http://schemas.microsoft.com/office/drawing/2014/main" id="{4A75CF13-0712-1642-BA87-1A0DD93A6B35}"/>
                </a:ext>
              </a:extLst>
            </p:cNvPr>
            <p:cNvSpPr txBox="1"/>
            <p:nvPr/>
          </p:nvSpPr>
          <p:spPr>
            <a:xfrm>
              <a:off x="1230086" y="4999949"/>
              <a:ext cx="4201884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Would we know this before compiling?</a:t>
              </a:r>
              <a:endParaRPr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cxnSp>
          <p:nvCxnSpPr>
            <p:cNvPr id="11" name="Google Shape;1110;p85">
              <a:extLst>
                <a:ext uri="{FF2B5EF4-FFF2-40B4-BE49-F238E27FC236}">
                  <a16:creationId xmlns:a16="http://schemas.microsoft.com/office/drawing/2014/main" id="{14434365-5404-4B44-91BC-97015AFCE439}"/>
                </a:ext>
              </a:extLst>
            </p:cNvPr>
            <p:cNvCxnSpPr/>
            <p:nvPr/>
          </p:nvCxnSpPr>
          <p:spPr>
            <a:xfrm rot="10800000" flipH="1">
              <a:off x="3374571" y="4561117"/>
              <a:ext cx="881743" cy="566054"/>
            </a:xfrm>
            <a:prstGeom prst="straightConnector1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sp>
        <p:nvSpPr>
          <p:cNvPr id="12" name="Google Shape;1111;p85">
            <a:extLst>
              <a:ext uri="{FF2B5EF4-FFF2-40B4-BE49-F238E27FC236}">
                <a16:creationId xmlns:a16="http://schemas.microsoft.com/office/drawing/2014/main" id="{9DDA454A-5750-5F49-B3FE-22EC2FD5D31E}"/>
              </a:ext>
            </a:extLst>
          </p:cNvPr>
          <p:cNvSpPr txBox="1"/>
          <p:nvPr/>
        </p:nvSpPr>
        <p:spPr>
          <a:xfrm rot="-5400000">
            <a:off x="-1133850" y="4443750"/>
            <a:ext cx="282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address (decimal)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112;p85">
            <a:extLst>
              <a:ext uri="{FF2B5EF4-FFF2-40B4-BE49-F238E27FC236}">
                <a16:creationId xmlns:a16="http://schemas.microsoft.com/office/drawing/2014/main" id="{0EEFB753-0EEF-8648-9976-833ECF1ED651}"/>
              </a:ext>
            </a:extLst>
          </p:cNvPr>
          <p:cNvSpPr txBox="1"/>
          <p:nvPr/>
        </p:nvSpPr>
        <p:spPr>
          <a:xfrm>
            <a:off x="1461494" y="6020531"/>
            <a:ext cx="1544012" cy="4308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jr   $ra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" name="Google Shape;1113;p85">
            <a:extLst>
              <a:ext uri="{FF2B5EF4-FFF2-40B4-BE49-F238E27FC236}">
                <a16:creationId xmlns:a16="http://schemas.microsoft.com/office/drawing/2014/main" id="{E705DD1F-F8DB-3340-BE49-F967A9809132}"/>
              </a:ext>
            </a:extLst>
          </p:cNvPr>
          <p:cNvGrpSpPr/>
          <p:nvPr/>
        </p:nvGrpSpPr>
        <p:grpSpPr>
          <a:xfrm>
            <a:off x="2973976" y="5682342"/>
            <a:ext cx="5995853" cy="707886"/>
            <a:chOff x="2973976" y="5682342"/>
            <a:chExt cx="5995853" cy="707886"/>
          </a:xfrm>
        </p:grpSpPr>
        <p:sp>
          <p:nvSpPr>
            <p:cNvPr id="15" name="Google Shape;1114;p85">
              <a:extLst>
                <a:ext uri="{FF2B5EF4-FFF2-40B4-BE49-F238E27FC236}">
                  <a16:creationId xmlns:a16="http://schemas.microsoft.com/office/drawing/2014/main" id="{E7608938-614E-3345-927A-EBCDED7E9542}"/>
                </a:ext>
              </a:extLst>
            </p:cNvPr>
            <p:cNvSpPr txBox="1"/>
            <p:nvPr/>
          </p:nvSpPr>
          <p:spPr>
            <a:xfrm>
              <a:off x="4713515" y="5682342"/>
              <a:ext cx="4256314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Otherwise we don’t know where we came from</a:t>
              </a:r>
              <a:endParaRPr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" name="Google Shape;1115;p85">
              <a:extLst>
                <a:ext uri="{FF2B5EF4-FFF2-40B4-BE49-F238E27FC236}">
                  <a16:creationId xmlns:a16="http://schemas.microsoft.com/office/drawing/2014/main" id="{8EB69E3C-0670-AD45-B2FE-AA98640975BD}"/>
                </a:ext>
              </a:extLst>
            </p:cNvPr>
            <p:cNvGrpSpPr/>
            <p:nvPr/>
          </p:nvGrpSpPr>
          <p:grpSpPr>
            <a:xfrm>
              <a:off x="2973976" y="5976257"/>
              <a:ext cx="2164081" cy="285207"/>
              <a:chOff x="3017520" y="5932713"/>
              <a:chExt cx="2164081" cy="285207"/>
            </a:xfrm>
          </p:grpSpPr>
          <p:cxnSp>
            <p:nvCxnSpPr>
              <p:cNvPr id="17" name="Google Shape;1116;p85">
                <a:extLst>
                  <a:ext uri="{FF2B5EF4-FFF2-40B4-BE49-F238E27FC236}">
                    <a16:creationId xmlns:a16="http://schemas.microsoft.com/office/drawing/2014/main" id="{00293D44-1ED3-C94D-88B5-CD006C8DE5E2}"/>
                  </a:ext>
                </a:extLst>
              </p:cNvPr>
              <p:cNvCxnSpPr/>
              <p:nvPr/>
            </p:nvCxnSpPr>
            <p:spPr>
              <a:xfrm rot="10800000">
                <a:off x="3017520" y="6217920"/>
                <a:ext cx="18288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18" name="Google Shape;1117;p85">
                <a:extLst>
                  <a:ext uri="{FF2B5EF4-FFF2-40B4-BE49-F238E27FC236}">
                    <a16:creationId xmlns:a16="http://schemas.microsoft.com/office/drawing/2014/main" id="{F718EF58-BEFE-DA4B-90C3-289572698B06}"/>
                  </a:ext>
                </a:extLst>
              </p:cNvPr>
              <p:cNvCxnSpPr/>
              <p:nvPr/>
            </p:nvCxnSpPr>
            <p:spPr>
              <a:xfrm flipH="1">
                <a:off x="4846320" y="5932713"/>
                <a:ext cx="335281" cy="285207"/>
              </a:xfrm>
              <a:prstGeom prst="straightConnector1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42193030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69912-37CB-2642-AA5C-DF6B3D4FC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代码举例（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4" name="Google Shape;1156;p88">
            <a:extLst>
              <a:ext uri="{FF2B5EF4-FFF2-40B4-BE49-F238E27FC236}">
                <a16:creationId xmlns:a16="http://schemas.microsoft.com/office/drawing/2014/main" id="{968C6915-9702-8142-A41F-C1AA7D3DE48E}"/>
              </a:ext>
            </a:extLst>
          </p:cNvPr>
          <p:cNvSpPr/>
          <p:nvPr/>
        </p:nvSpPr>
        <p:spPr>
          <a:xfrm>
            <a:off x="5105400" y="3886200"/>
            <a:ext cx="3657600" cy="2286000"/>
          </a:xfrm>
          <a:prstGeom prst="roundRect">
            <a:avLst>
              <a:gd name="adj" fmla="val 2222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158;p88">
            <a:extLst>
              <a:ext uri="{FF2B5EF4-FFF2-40B4-BE49-F238E27FC236}">
                <a16:creationId xmlns:a16="http://schemas.microsoft.com/office/drawing/2014/main" id="{6309AA3B-3A09-C04F-853A-DFC9E3D05082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90945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2812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sumSquare(int x, int y) {</a:t>
            </a:r>
            <a:br>
              <a:rPr lang="en-US" sz="2812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812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return mult(x,x)+ y; }</a:t>
            </a:r>
            <a:endParaRPr lang="en-US" sz="3625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indent="-342900">
              <a:lnSpc>
                <a:spcPct val="80000"/>
              </a:lnSpc>
              <a:spcBef>
                <a:spcPts val="2400"/>
              </a:spcBef>
              <a:buClr>
                <a:schemeClr val="accent4"/>
              </a:buClr>
              <a:buFont typeface="Arial"/>
              <a:buNone/>
            </a:pPr>
            <a:r>
              <a:rPr lang="en-US" sz="2000" b="1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sumSquare:</a:t>
            </a:r>
            <a:endParaRPr lang="en-US"/>
          </a:p>
          <a:p>
            <a:pPr marL="342900" indent="-342900">
              <a:lnSpc>
                <a:spcPct val="80000"/>
              </a:lnSpc>
              <a:spcBef>
                <a:spcPts val="400"/>
              </a:spcBef>
              <a:buClr>
                <a:srgbClr val="C00000"/>
              </a:buClr>
              <a:buFont typeface="Arial"/>
              <a:buNone/>
            </a:pPr>
            <a:r>
              <a:rPr lang="en-US" sz="2000" b="1">
                <a:solidFill>
                  <a:srgbClr val="C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2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addi $sp,$sp,-8    </a:t>
            </a:r>
            <a:r>
              <a:rPr lang="en-US" sz="2000" b="1" i="1">
                <a:solidFill>
                  <a:srgbClr val="A5A5A5"/>
                </a:solidFill>
                <a:latin typeface="Courier New"/>
                <a:ea typeface="Courier New"/>
                <a:cs typeface="Courier New"/>
                <a:sym typeface="Courier New"/>
              </a:rPr>
              <a:t># make space on stack</a:t>
            </a:r>
            <a:endParaRPr lang="en-US" sz="2000" b="1" i="1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indent="-342900">
              <a:lnSpc>
                <a:spcPct val="8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sw $ra, 4($sp)     </a:t>
            </a:r>
            <a:r>
              <a:rPr lang="en-US" sz="2000" b="1" i="1">
                <a:solidFill>
                  <a:srgbClr val="A5A5A5"/>
                </a:solidFill>
                <a:latin typeface="Courier New"/>
                <a:ea typeface="Courier New"/>
                <a:cs typeface="Courier New"/>
                <a:sym typeface="Courier New"/>
              </a:rPr>
              <a:t># save ret addr</a:t>
            </a:r>
            <a:endParaRPr lang="en-US" sz="2000" b="1" i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indent="-342900">
              <a:lnSpc>
                <a:spcPct val="8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r>
              <a:rPr lang="en-US" sz="2000" b="1" i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2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sw $a1, 0($sp)     </a:t>
            </a:r>
            <a:r>
              <a:rPr lang="en-US" sz="2000" b="1" i="1">
                <a:solidFill>
                  <a:srgbClr val="A5A5A5"/>
                </a:solidFill>
                <a:latin typeface="Courier New"/>
                <a:ea typeface="Courier New"/>
                <a:cs typeface="Courier New"/>
                <a:sym typeface="Courier New"/>
              </a:rPr>
              <a:t># save y</a:t>
            </a:r>
            <a:endParaRPr lang="en-US" sz="2000" b="1" i="1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indent="-342900">
              <a:lnSpc>
                <a:spcPct val="80000"/>
              </a:lnSpc>
              <a:spcBef>
                <a:spcPts val="400"/>
              </a:spcBef>
              <a:buClr>
                <a:schemeClr val="lt2"/>
              </a:buClr>
              <a:buFont typeface="Arial"/>
              <a:buNone/>
            </a:pPr>
            <a:r>
              <a:rPr lang="en-US" sz="2000" b="1" i="1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2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en-US" sz="2000" b="1" i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$a1,$a0,$zero  </a:t>
            </a:r>
            <a:r>
              <a:rPr lang="en-US" sz="2000" b="1" i="1">
                <a:solidFill>
                  <a:srgbClr val="A5A5A5"/>
                </a:solidFill>
                <a:latin typeface="Courier New"/>
                <a:ea typeface="Courier New"/>
                <a:cs typeface="Courier New"/>
                <a:sym typeface="Courier New"/>
              </a:rPr>
              <a:t># set 2</a:t>
            </a:r>
            <a:r>
              <a:rPr lang="en-US" sz="2000" b="1" i="1" baseline="30000">
                <a:solidFill>
                  <a:srgbClr val="A5A5A5"/>
                </a:solidFill>
                <a:latin typeface="Courier New"/>
                <a:ea typeface="Courier New"/>
                <a:cs typeface="Courier New"/>
                <a:sym typeface="Courier New"/>
              </a:rPr>
              <a:t>nd</a:t>
            </a:r>
            <a:r>
              <a:rPr lang="en-US" sz="2000" b="1" i="1">
                <a:solidFill>
                  <a:srgbClr val="A5A5A5"/>
                </a:solidFill>
                <a:latin typeface="Courier New"/>
                <a:ea typeface="Courier New"/>
                <a:cs typeface="Courier New"/>
                <a:sym typeface="Courier New"/>
              </a:rPr>
              <a:t> mult arg</a:t>
            </a:r>
            <a:endParaRPr lang="en-US" sz="2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indent="-342900">
              <a:lnSpc>
                <a:spcPct val="8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jal </a:t>
            </a:r>
            <a:r>
              <a:rPr lang="en-US" sz="2000" b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mult</a:t>
            </a:r>
            <a:r>
              <a:rPr lang="en-US" sz="2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2000" b="1" i="1">
                <a:solidFill>
                  <a:srgbClr val="A5A5A5"/>
                </a:solidFill>
                <a:latin typeface="Courier New"/>
                <a:ea typeface="Courier New"/>
                <a:cs typeface="Courier New"/>
                <a:sym typeface="Courier New"/>
              </a:rPr>
              <a:t># call mult</a:t>
            </a:r>
            <a:endParaRPr lang="en-US" sz="2000" b="1" i="1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indent="-342900">
              <a:lnSpc>
                <a:spcPct val="80000"/>
              </a:lnSpc>
              <a:spcBef>
                <a:spcPts val="400"/>
              </a:spcBef>
              <a:buClr>
                <a:schemeClr val="lt2"/>
              </a:buClr>
              <a:buFont typeface="Arial"/>
              <a:buNone/>
            </a:pPr>
            <a:r>
              <a:rPr lang="en-US" sz="2000" b="1" i="1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2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lw $a1, 0($sp)     </a:t>
            </a:r>
            <a:r>
              <a:rPr lang="en-US" sz="2000" b="1" i="1">
                <a:solidFill>
                  <a:srgbClr val="A5A5A5"/>
                </a:solidFill>
                <a:latin typeface="Courier New"/>
                <a:ea typeface="Courier New"/>
                <a:cs typeface="Courier New"/>
                <a:sym typeface="Courier New"/>
              </a:rPr>
              <a:t># restore y</a:t>
            </a:r>
            <a:r>
              <a:rPr lang="en-US" sz="2000" b="1" i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 lang="en-US"/>
          </a:p>
          <a:p>
            <a:pPr marL="342900" indent="-342900">
              <a:lnSpc>
                <a:spcPct val="8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r>
              <a:rPr lang="en-US" sz="2000" b="1" i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2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add $v0,$v0,$a1</a:t>
            </a:r>
            <a:r>
              <a:rPr lang="en-US" sz="2000" b="1" i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2000" b="1" i="1">
                <a:solidFill>
                  <a:srgbClr val="A5A5A5"/>
                </a:solidFill>
                <a:latin typeface="Courier New"/>
                <a:ea typeface="Courier New"/>
                <a:cs typeface="Courier New"/>
                <a:sym typeface="Courier New"/>
              </a:rPr>
              <a:t># ret val = mult(x,x)+y</a:t>
            </a:r>
            <a:endParaRPr lang="en-US" sz="2000" b="1" i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indent="-342900">
              <a:lnSpc>
                <a:spcPct val="8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r>
              <a:rPr lang="en-US" sz="2000" b="1" i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2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lw $ra, 4($sp)     </a:t>
            </a:r>
            <a:r>
              <a:rPr lang="en-US" sz="2000" b="1" i="1">
                <a:solidFill>
                  <a:srgbClr val="A5A5A5"/>
                </a:solidFill>
                <a:latin typeface="Courier New"/>
                <a:ea typeface="Courier New"/>
                <a:cs typeface="Courier New"/>
                <a:sym typeface="Courier New"/>
              </a:rPr>
              <a:t># get ret addr</a:t>
            </a:r>
            <a:endParaRPr lang="en-US" sz="2000" b="1" i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indent="-342900">
              <a:lnSpc>
                <a:spcPct val="8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r>
              <a:rPr lang="en-US" sz="2000" b="1" i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2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addi $sp,$sp,8     </a:t>
            </a:r>
            <a:r>
              <a:rPr lang="en-US" sz="2000" b="1" i="1">
                <a:solidFill>
                  <a:srgbClr val="A5A5A5"/>
                </a:solidFill>
                <a:latin typeface="Courier New"/>
                <a:ea typeface="Courier New"/>
                <a:cs typeface="Courier New"/>
                <a:sym typeface="Courier New"/>
              </a:rPr>
              <a:t># restore stack</a:t>
            </a:r>
            <a:endParaRPr lang="en-US" sz="2000" b="1" i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indent="-342900">
              <a:lnSpc>
                <a:spcPct val="8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r>
              <a:rPr lang="en-US" sz="2000" b="1" i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2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jr $ra</a:t>
            </a:r>
          </a:p>
          <a:p>
            <a:pPr marL="342900" indent="-342900">
              <a:lnSpc>
                <a:spcPct val="80000"/>
              </a:lnSpc>
              <a:spcBef>
                <a:spcPts val="400"/>
              </a:spcBef>
              <a:buClr>
                <a:schemeClr val="accent4"/>
              </a:buClr>
              <a:buFont typeface="Arial"/>
              <a:buNone/>
            </a:pPr>
            <a:r>
              <a:rPr lang="en-US" sz="2000" b="1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mult:   </a:t>
            </a:r>
            <a:r>
              <a:rPr lang="en-US" sz="2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lang="en-US"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oogle Shape;1160;p88">
            <a:extLst>
              <a:ext uri="{FF2B5EF4-FFF2-40B4-BE49-F238E27FC236}">
                <a16:creationId xmlns:a16="http://schemas.microsoft.com/office/drawing/2014/main" id="{796FCEB3-D535-5341-B447-EE2AD54F13F3}"/>
              </a:ext>
            </a:extLst>
          </p:cNvPr>
          <p:cNvGrpSpPr/>
          <p:nvPr/>
        </p:nvGrpSpPr>
        <p:grpSpPr>
          <a:xfrm>
            <a:off x="320040" y="2960914"/>
            <a:ext cx="1399903" cy="859972"/>
            <a:chOff x="320040" y="2960914"/>
            <a:chExt cx="1399903" cy="859972"/>
          </a:xfrm>
        </p:grpSpPr>
        <p:sp>
          <p:nvSpPr>
            <p:cNvPr id="7" name="Google Shape;1161;p88">
              <a:extLst>
                <a:ext uri="{FF2B5EF4-FFF2-40B4-BE49-F238E27FC236}">
                  <a16:creationId xmlns:a16="http://schemas.microsoft.com/office/drawing/2014/main" id="{A4A276B6-42A3-BA46-AB7D-66DB382F07DD}"/>
                </a:ext>
              </a:extLst>
            </p:cNvPr>
            <p:cNvSpPr txBox="1"/>
            <p:nvPr/>
          </p:nvSpPr>
          <p:spPr>
            <a:xfrm>
              <a:off x="320040" y="3136392"/>
              <a:ext cx="109728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“push”</a:t>
              </a:r>
              <a:endParaRPr/>
            </a:p>
          </p:txBody>
        </p:sp>
        <p:sp>
          <p:nvSpPr>
            <p:cNvPr id="8" name="Google Shape;1162;p88">
              <a:extLst>
                <a:ext uri="{FF2B5EF4-FFF2-40B4-BE49-F238E27FC236}">
                  <a16:creationId xmlns:a16="http://schemas.microsoft.com/office/drawing/2014/main" id="{796B2066-CBE3-D74D-8C19-70FA1BD94C17}"/>
                </a:ext>
              </a:extLst>
            </p:cNvPr>
            <p:cNvSpPr/>
            <p:nvPr/>
          </p:nvSpPr>
          <p:spPr>
            <a:xfrm>
              <a:off x="1415143" y="2960914"/>
              <a:ext cx="304800" cy="859972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" name="Google Shape;1163;p88">
            <a:extLst>
              <a:ext uri="{FF2B5EF4-FFF2-40B4-BE49-F238E27FC236}">
                <a16:creationId xmlns:a16="http://schemas.microsoft.com/office/drawing/2014/main" id="{B92AA325-7048-184D-8928-8A761E627EC0}"/>
              </a:ext>
            </a:extLst>
          </p:cNvPr>
          <p:cNvGrpSpPr/>
          <p:nvPr/>
        </p:nvGrpSpPr>
        <p:grpSpPr>
          <a:xfrm>
            <a:off x="320040" y="4603513"/>
            <a:ext cx="1402080" cy="893397"/>
            <a:chOff x="320040" y="4603513"/>
            <a:chExt cx="1402080" cy="893397"/>
          </a:xfrm>
        </p:grpSpPr>
        <p:sp>
          <p:nvSpPr>
            <p:cNvPr id="10" name="Google Shape;1164;p88">
              <a:extLst>
                <a:ext uri="{FF2B5EF4-FFF2-40B4-BE49-F238E27FC236}">
                  <a16:creationId xmlns:a16="http://schemas.microsoft.com/office/drawing/2014/main" id="{18A4EA86-AECF-1F40-B323-EA1A173AD9A9}"/>
                </a:ext>
              </a:extLst>
            </p:cNvPr>
            <p:cNvSpPr txBox="1"/>
            <p:nvPr/>
          </p:nvSpPr>
          <p:spPr>
            <a:xfrm>
              <a:off x="320040" y="4754880"/>
              <a:ext cx="109728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“pop”</a:t>
              </a:r>
              <a:endParaRPr/>
            </a:p>
          </p:txBody>
        </p:sp>
        <p:cxnSp>
          <p:nvCxnSpPr>
            <p:cNvPr id="11" name="Google Shape;1165;p88">
              <a:extLst>
                <a:ext uri="{FF2B5EF4-FFF2-40B4-BE49-F238E27FC236}">
                  <a16:creationId xmlns:a16="http://schemas.microsoft.com/office/drawing/2014/main" id="{1ABA98CD-7071-0C43-9270-F0E2384CB186}"/>
                </a:ext>
              </a:extLst>
            </p:cNvPr>
            <p:cNvCxnSpPr>
              <a:stCxn id="10" idx="3"/>
            </p:cNvCxnSpPr>
            <p:nvPr/>
          </p:nvCxnSpPr>
          <p:spPr>
            <a:xfrm rot="10800000" flipH="1">
              <a:off x="1417320" y="4603513"/>
              <a:ext cx="304800" cy="3822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2" name="Google Shape;1166;p88">
              <a:extLst>
                <a:ext uri="{FF2B5EF4-FFF2-40B4-BE49-F238E27FC236}">
                  <a16:creationId xmlns:a16="http://schemas.microsoft.com/office/drawing/2014/main" id="{B98988FB-7899-3C4C-B1B4-599AA4359974}"/>
                </a:ext>
              </a:extLst>
            </p:cNvPr>
            <p:cNvCxnSpPr/>
            <p:nvPr/>
          </p:nvCxnSpPr>
          <p:spPr>
            <a:xfrm>
              <a:off x="1417320" y="4985713"/>
              <a:ext cx="304800" cy="230832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3" name="Google Shape;1167;p88">
              <a:extLst>
                <a:ext uri="{FF2B5EF4-FFF2-40B4-BE49-F238E27FC236}">
                  <a16:creationId xmlns:a16="http://schemas.microsoft.com/office/drawing/2014/main" id="{F7FEE223-D5C4-D243-BF62-2C491EC375A0}"/>
                </a:ext>
              </a:extLst>
            </p:cNvPr>
            <p:cNvCxnSpPr/>
            <p:nvPr/>
          </p:nvCxnSpPr>
          <p:spPr>
            <a:xfrm>
              <a:off x="1417320" y="4985713"/>
              <a:ext cx="304800" cy="511197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0334836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00A72-FB01-B543-B9C9-E83C4CF17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代码举例（</a:t>
            </a:r>
            <a:r>
              <a:rPr lang="en-US" altLang="zh-CN" dirty="0"/>
              <a:t>3</a:t>
            </a:r>
            <a:r>
              <a:rPr lang="zh-CN" altLang="en-US" dirty="0"/>
              <a:t>）临时寄存器</a:t>
            </a:r>
            <a:endParaRPr lang="en-US" dirty="0"/>
          </a:p>
        </p:txBody>
      </p:sp>
      <p:sp>
        <p:nvSpPr>
          <p:cNvPr id="4" name="Google Shape;1175;p89">
            <a:extLst>
              <a:ext uri="{FF2B5EF4-FFF2-40B4-BE49-F238E27FC236}">
                <a16:creationId xmlns:a16="http://schemas.microsoft.com/office/drawing/2014/main" id="{EED2C5D9-319B-3549-86F3-463875E2DB7A}"/>
              </a:ext>
            </a:extLst>
          </p:cNvPr>
          <p:cNvSpPr txBox="1">
            <a:spLocks/>
          </p:cNvSpPr>
          <p:nvPr/>
        </p:nvSpPr>
        <p:spPr>
          <a:xfrm>
            <a:off x="457200" y="1600199"/>
            <a:ext cx="8229600" cy="49377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buClr>
                <a:schemeClr val="accent4"/>
              </a:buClr>
              <a:buFont typeface="Arial"/>
              <a:buNone/>
            </a:pPr>
            <a:r>
              <a:rPr lang="en-US" sz="1800" b="1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myFunc: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# Uses $t0</a:t>
            </a:r>
            <a:endParaRPr lang="en-US"/>
          </a:p>
          <a:p>
            <a:pPr marL="342900" indent="-342900">
              <a:spcBef>
                <a:spcPts val="360"/>
              </a:spcBef>
              <a:buClr>
                <a:schemeClr val="dk1"/>
              </a:buClr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addiu	$sp,$sp,-4</a:t>
            </a:r>
            <a:endParaRPr lang="en-US"/>
          </a:p>
          <a:p>
            <a:pPr marL="342900" indent="-342900">
              <a:spcBef>
                <a:spcPts val="360"/>
              </a:spcBef>
              <a:buClr>
                <a:schemeClr val="dk1"/>
              </a:buClr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sw		$ra,0($sp)  # Save saved registers</a:t>
            </a:r>
            <a:endParaRPr lang="en-US"/>
          </a:p>
          <a:p>
            <a:pPr marL="342900" indent="-342900">
              <a:spcBef>
                <a:spcPts val="360"/>
              </a:spcBef>
              <a:buClr>
                <a:schemeClr val="accent1"/>
              </a:buClr>
              <a:buFont typeface="Arial"/>
              <a:buNone/>
            </a:pPr>
            <a:r>
              <a:rPr lang="en-US" sz="1800" b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	...		            # Do stuff with $t0</a:t>
            </a:r>
            <a:endParaRPr lang="en-US"/>
          </a:p>
          <a:p>
            <a:pPr marL="342900" indent="-342900">
              <a:spcBef>
                <a:spcPts val="360"/>
              </a:spcBef>
              <a:buClr>
                <a:schemeClr val="dk1"/>
              </a:buClr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addiu	$sp,$sp,-4  # Save volatile registers</a:t>
            </a:r>
            <a:endParaRPr lang="en-US"/>
          </a:p>
          <a:p>
            <a:pPr marL="342900" indent="-342900">
              <a:spcBef>
                <a:spcPts val="360"/>
              </a:spcBef>
              <a:buClr>
                <a:schemeClr val="dk1"/>
              </a:buClr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sw		$t0,0($sp)  #   before calling a function</a:t>
            </a:r>
            <a:endParaRPr lang="en-US"/>
          </a:p>
          <a:p>
            <a:pPr marL="342900" indent="-342900">
              <a:spcBef>
                <a:spcPts val="360"/>
              </a:spcBef>
              <a:buClr>
                <a:schemeClr val="dk1"/>
              </a:buClr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jal 		</a:t>
            </a:r>
            <a:r>
              <a:rPr lang="en-US" sz="1800" b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func1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# Function may change $t0</a:t>
            </a:r>
            <a:endParaRPr lang="en-US"/>
          </a:p>
          <a:p>
            <a:pPr marL="342900" indent="-342900">
              <a:spcBef>
                <a:spcPts val="360"/>
              </a:spcBef>
              <a:buClr>
                <a:schemeClr val="dk1"/>
              </a:buClr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lw		$t0,0($sp)  # Restore volatile registers</a:t>
            </a:r>
            <a:endParaRPr lang="en-US"/>
          </a:p>
          <a:p>
            <a:pPr marL="342900" indent="-342900">
              <a:spcBef>
                <a:spcPts val="360"/>
              </a:spcBef>
              <a:buClr>
                <a:schemeClr val="dk1"/>
              </a:buClr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addiu	$sp,$sp,4   #   before you use them again</a:t>
            </a:r>
            <a:endParaRPr lang="en-US"/>
          </a:p>
          <a:p>
            <a:pPr marL="342900" indent="-342900">
              <a:spcBef>
                <a:spcPts val="360"/>
              </a:spcBef>
              <a:buClr>
                <a:schemeClr val="accent1"/>
              </a:buClr>
              <a:buFont typeface="Arial"/>
              <a:buNone/>
            </a:pPr>
            <a:r>
              <a:rPr lang="en-US" sz="1800" b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	...		            # Do stuff with $t0</a:t>
            </a:r>
            <a:endParaRPr lang="en-US"/>
          </a:p>
          <a:p>
            <a:pPr marL="342900" indent="-342900">
              <a:spcBef>
                <a:spcPts val="360"/>
              </a:spcBef>
              <a:buClr>
                <a:schemeClr val="dk1"/>
              </a:buClr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lw		$ra,0($sp)</a:t>
            </a:r>
            <a:endParaRPr lang="en-US"/>
          </a:p>
          <a:p>
            <a:pPr marL="342900" indent="-342900">
              <a:spcBef>
                <a:spcPts val="360"/>
              </a:spcBef>
              <a:buClr>
                <a:schemeClr val="dk1"/>
              </a:buClr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addiu	$sp,$sp,4   # Restore saved registers</a:t>
            </a:r>
            <a:endParaRPr lang="en-US"/>
          </a:p>
          <a:p>
            <a:pPr marL="342900" indent="-342900">
              <a:spcBef>
                <a:spcPts val="360"/>
              </a:spcBef>
              <a:buClr>
                <a:schemeClr val="dk1"/>
              </a:buClr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jr		$ra         # return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583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45833-5F04-FB43-9EBC-CBA5EEA26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寄存器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CA2FE-B6FE-8E40-BEDA-3E3297A13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在高级语言中，变量的数目取决于所有的可用内存的大小</a:t>
            </a:r>
            <a:endParaRPr lang="en-US" altLang="zh-CN" dirty="0"/>
          </a:p>
          <a:p>
            <a:r>
              <a:rPr lang="zh-CN" altLang="en-US" dirty="0"/>
              <a:t>指令集（</a:t>
            </a:r>
            <a:r>
              <a:rPr lang="en-US" altLang="zh-CN" dirty="0"/>
              <a:t>Instruct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Architectures</a:t>
            </a:r>
            <a:r>
              <a:rPr lang="zh-CN" altLang="en-US" dirty="0"/>
              <a:t>）体系结构中，有少量数目的操作数，被称为是寄存器</a:t>
            </a:r>
            <a:endParaRPr lang="en-US" altLang="zh-CN" dirty="0"/>
          </a:p>
          <a:p>
            <a:pPr lvl="1"/>
            <a:r>
              <a:rPr lang="zh-CN" altLang="en-US" dirty="0"/>
              <a:t>在硬件中内建的特殊的保存数据的位置</a:t>
            </a:r>
            <a:endParaRPr lang="en-US" altLang="zh-CN" dirty="0"/>
          </a:p>
          <a:p>
            <a:pPr lvl="1"/>
            <a:r>
              <a:rPr lang="zh-CN" altLang="en-US" dirty="0"/>
              <a:t>访问寄存器速度极快（低于纳秒级别）</a:t>
            </a:r>
            <a:endParaRPr lang="en-US" altLang="zh-CN" dirty="0"/>
          </a:p>
          <a:p>
            <a:pPr lvl="1"/>
            <a:r>
              <a:rPr lang="zh-CN" altLang="en-US" dirty="0"/>
              <a:t>但是数目有限，在制造处理器的时候确定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738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02E5B-91F5-D24E-A224-F5F864B6F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代码举例（</a:t>
            </a:r>
            <a:r>
              <a:rPr lang="en-US" altLang="zh-CN" dirty="0"/>
              <a:t>4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4" name="Google Shape;1186;p90">
            <a:extLst>
              <a:ext uri="{FF2B5EF4-FFF2-40B4-BE49-F238E27FC236}">
                <a16:creationId xmlns:a16="http://schemas.microsoft.com/office/drawing/2014/main" id="{63940F4E-618C-6640-B5A8-078C8C435CCE}"/>
              </a:ext>
            </a:extLst>
          </p:cNvPr>
          <p:cNvSpPr txBox="1">
            <a:spLocks/>
          </p:cNvSpPr>
          <p:nvPr/>
        </p:nvSpPr>
        <p:spPr>
          <a:xfrm>
            <a:off x="457200" y="1600199"/>
            <a:ext cx="8229600" cy="49377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buClr>
                <a:schemeClr val="accent4"/>
              </a:buClr>
              <a:buFont typeface="Arial"/>
              <a:buNone/>
            </a:pPr>
            <a:r>
              <a:rPr lang="en-US" sz="1800" b="1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myFunc: 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Uses $s0 and $s1</a:t>
            </a:r>
            <a:endParaRPr lang="en-US"/>
          </a:p>
          <a:p>
            <a:pPr marL="342900" indent="-342900">
              <a:spcBef>
                <a:spcPts val="360"/>
              </a:spcBef>
              <a:buClr>
                <a:schemeClr val="dk1"/>
              </a:buClr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addiu	$sp,$sp,-12 </a:t>
            </a:r>
            <a:r>
              <a:rPr lang="en-US" sz="18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# This is the Prologue</a:t>
            </a:r>
            <a:endParaRPr lang="en-US"/>
          </a:p>
          <a:p>
            <a:pPr marL="342900" indent="-342900">
              <a:spcBef>
                <a:spcPts val="360"/>
              </a:spcBef>
              <a:buClr>
                <a:schemeClr val="dk1"/>
              </a:buClr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sw		$ra,8($sp)  # Save saved registers</a:t>
            </a:r>
            <a:endParaRPr lang="en-US"/>
          </a:p>
          <a:p>
            <a:pPr marL="342900" indent="-342900">
              <a:spcBef>
                <a:spcPts val="360"/>
              </a:spcBef>
              <a:buClr>
                <a:schemeClr val="dk1"/>
              </a:buClr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sw		$s0,4($sp)</a:t>
            </a:r>
            <a:endParaRPr lang="en-US"/>
          </a:p>
          <a:p>
            <a:pPr marL="342900" indent="-342900">
              <a:spcBef>
                <a:spcPts val="360"/>
              </a:spcBef>
              <a:buClr>
                <a:schemeClr val="dk1"/>
              </a:buClr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sw		$s1,0($sp)</a:t>
            </a:r>
            <a:endParaRPr lang="en-US"/>
          </a:p>
          <a:p>
            <a:pPr marL="342900" indent="-342900">
              <a:spcBef>
                <a:spcPts val="360"/>
              </a:spcBef>
              <a:buClr>
                <a:schemeClr val="accent1"/>
              </a:buClr>
              <a:buFont typeface="Arial"/>
              <a:buNone/>
            </a:pPr>
            <a:r>
              <a:rPr lang="en-US" sz="1800" b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	...		            # Do stuff with $s0 and $s1</a:t>
            </a:r>
            <a:endParaRPr lang="en-US"/>
          </a:p>
          <a:p>
            <a:pPr marL="342900" indent="-342900">
              <a:spcBef>
                <a:spcPts val="360"/>
              </a:spcBef>
              <a:buClr>
                <a:schemeClr val="dk1"/>
              </a:buClr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jal 		</a:t>
            </a:r>
            <a:r>
              <a:rPr lang="en-US" sz="1800" b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func1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# $s0 and $s1 unchanged by </a:t>
            </a:r>
            <a:endParaRPr lang="en-US"/>
          </a:p>
          <a:p>
            <a:pPr marL="342900" indent="-342900">
              <a:spcBef>
                <a:spcPts val="360"/>
              </a:spcBef>
              <a:buClr>
                <a:schemeClr val="dk1"/>
              </a:buClr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1800" b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            #   function calls, so can keep</a:t>
            </a:r>
            <a:endParaRPr lang="en-US"/>
          </a:p>
          <a:p>
            <a:pPr marL="342900" indent="-342900">
              <a:spcBef>
                <a:spcPts val="360"/>
              </a:spcBef>
              <a:buClr>
                <a:schemeClr val="dk1"/>
              </a:buClr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jal 		</a:t>
            </a:r>
            <a:r>
              <a:rPr lang="en-US" sz="1800" b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func2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#   using them normally</a:t>
            </a:r>
            <a:endParaRPr lang="en-US"/>
          </a:p>
          <a:p>
            <a:pPr marL="342900" indent="-342900">
              <a:spcBef>
                <a:spcPts val="360"/>
              </a:spcBef>
              <a:buClr>
                <a:schemeClr val="accent1"/>
              </a:buClr>
              <a:buFont typeface="Arial"/>
              <a:buNone/>
            </a:pPr>
            <a:r>
              <a:rPr lang="en-US" sz="1800" b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	...		            # Do stuff with $s0 and $s1</a:t>
            </a:r>
            <a:endParaRPr lang="en-US"/>
          </a:p>
          <a:p>
            <a:pPr marL="342900" indent="-342900">
              <a:spcBef>
                <a:spcPts val="360"/>
              </a:spcBef>
              <a:buClr>
                <a:schemeClr val="dk1"/>
              </a:buClr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lw		$s1,0($sp)  </a:t>
            </a:r>
            <a:r>
              <a:rPr lang="en-US" sz="18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# This is the Epilogue</a:t>
            </a:r>
            <a:endParaRPr lang="en-US"/>
          </a:p>
          <a:p>
            <a:pPr marL="342900" indent="-342900">
              <a:spcBef>
                <a:spcPts val="360"/>
              </a:spcBef>
              <a:buClr>
                <a:schemeClr val="dk1"/>
              </a:buClr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lw		$s0,4($sp)  # Restore saved registers</a:t>
            </a:r>
            <a:endParaRPr lang="en-US"/>
          </a:p>
          <a:p>
            <a:pPr marL="342900" indent="-342900">
              <a:spcBef>
                <a:spcPts val="360"/>
              </a:spcBef>
              <a:buClr>
                <a:schemeClr val="dk1"/>
              </a:buClr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lw		$ra,8($sp)</a:t>
            </a:r>
            <a:endParaRPr lang="en-US"/>
          </a:p>
          <a:p>
            <a:pPr marL="342900" indent="-342900">
              <a:spcBef>
                <a:spcPts val="360"/>
              </a:spcBef>
              <a:buClr>
                <a:schemeClr val="dk1"/>
              </a:buClr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addiu	$sp,$sp,12</a:t>
            </a:r>
            <a:endParaRPr lang="en-US"/>
          </a:p>
          <a:p>
            <a:pPr marL="342900" indent="-342900">
              <a:spcBef>
                <a:spcPts val="360"/>
              </a:spcBef>
              <a:buClr>
                <a:schemeClr val="dk1"/>
              </a:buClr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jr		$ra         # return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7374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06585-560C-C64C-9EE1-1FA199F06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内存使用惯例</a:t>
            </a:r>
            <a:endParaRPr lang="en-US" dirty="0"/>
          </a:p>
        </p:txBody>
      </p:sp>
      <p:grpSp>
        <p:nvGrpSpPr>
          <p:cNvPr id="4" name="Google Shape;1274;p97">
            <a:extLst>
              <a:ext uri="{FF2B5EF4-FFF2-40B4-BE49-F238E27FC236}">
                <a16:creationId xmlns:a16="http://schemas.microsoft.com/office/drawing/2014/main" id="{9C43963C-FF8F-E44A-BE30-A535A2079F1B}"/>
              </a:ext>
            </a:extLst>
          </p:cNvPr>
          <p:cNvGrpSpPr/>
          <p:nvPr/>
        </p:nvGrpSpPr>
        <p:grpSpPr>
          <a:xfrm>
            <a:off x="1371600" y="1600200"/>
            <a:ext cx="5486400" cy="4307844"/>
            <a:chOff x="1371600" y="1600200"/>
            <a:chExt cx="5486400" cy="4307844"/>
          </a:xfrm>
        </p:grpSpPr>
        <p:pic>
          <p:nvPicPr>
            <p:cNvPr id="5" name="Google Shape;1275;p97">
              <a:extLst>
                <a:ext uri="{FF2B5EF4-FFF2-40B4-BE49-F238E27FC236}">
                  <a16:creationId xmlns:a16="http://schemas.microsoft.com/office/drawing/2014/main" id="{020B7D11-0DB0-CD48-81A5-5C413ACACB34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371600" y="1600200"/>
              <a:ext cx="5486400" cy="43078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Google Shape;1276;p97">
              <a:extLst>
                <a:ext uri="{FF2B5EF4-FFF2-40B4-BE49-F238E27FC236}">
                  <a16:creationId xmlns:a16="http://schemas.microsoft.com/office/drawing/2014/main" id="{E7B977F5-3EE9-3345-9383-1607328446E6}"/>
                </a:ext>
              </a:extLst>
            </p:cNvPr>
            <p:cNvSpPr/>
            <p:nvPr/>
          </p:nvSpPr>
          <p:spPr>
            <a:xfrm>
              <a:off x="1463039" y="4016829"/>
              <a:ext cx="2597331" cy="31568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21539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400AE-ADEB-D746-8D40-E3A8EA28D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MIPS</a:t>
            </a:r>
            <a:r>
              <a:rPr lang="zh-CN" altLang="en-US" dirty="0"/>
              <a:t>指令第二部分小结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DAF5F-CD5C-F146-A84B-E0757DBF3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函数调用之间通过调用惯例来指导参数的放置以及寄存器的使用</a:t>
            </a:r>
            <a:endParaRPr lang="en-US" altLang="zh-CN" dirty="0"/>
          </a:p>
          <a:p>
            <a:pPr lvl="1"/>
            <a:r>
              <a:rPr lang="zh-CN" altLang="en-US" dirty="0"/>
              <a:t>调用者（</a:t>
            </a:r>
            <a:r>
              <a:rPr lang="en-US" altLang="zh-CN" dirty="0"/>
              <a:t>caller</a:t>
            </a:r>
            <a:r>
              <a:rPr lang="zh-CN" altLang="en-US" dirty="0"/>
              <a:t>）和被调用者（</a:t>
            </a:r>
            <a:r>
              <a:rPr lang="en-US" altLang="zh-CN" dirty="0" err="1"/>
              <a:t>callee</a:t>
            </a:r>
            <a:r>
              <a:rPr lang="zh-CN" altLang="en-US" dirty="0"/>
              <a:t>）都有自己的可直接使用寄存器和需要保存的寄存器</a:t>
            </a:r>
            <a:endParaRPr lang="en-US" altLang="zh-CN" dirty="0"/>
          </a:p>
          <a:p>
            <a:pPr lvl="1"/>
            <a:r>
              <a:rPr lang="zh-CN" altLang="en-US" dirty="0"/>
              <a:t>寄存器被分类为被保存的寄存器和易失的寄存器</a:t>
            </a:r>
            <a:endParaRPr lang="en-US" dirty="0"/>
          </a:p>
          <a:p>
            <a:r>
              <a:rPr lang="zh-CN" altLang="en-US" dirty="0"/>
              <a:t>如果寄存器不够使用，则可以溢出（</a:t>
            </a:r>
            <a:r>
              <a:rPr lang="en-US" altLang="zh-CN" dirty="0"/>
              <a:t>spill</a:t>
            </a:r>
            <a:r>
              <a:rPr lang="zh-CN" altLang="en-US" dirty="0"/>
              <a:t>）到内存里的栈上，包括寄存器内容，返回地址，以及本地变量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B4880-FC9F-D64C-B053-A38317001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72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3019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阅读和思考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阅读</a:t>
            </a:r>
          </a:p>
          <a:p>
            <a:pPr lvl="1"/>
            <a:endParaRPr lang="zh-CN" altLang="en-US" dirty="0"/>
          </a:p>
          <a:p>
            <a:r>
              <a:rPr lang="zh-CN" altLang="en-US" dirty="0"/>
              <a:t>思考</a:t>
            </a:r>
          </a:p>
          <a:p>
            <a:pPr lvl="1"/>
            <a:r>
              <a:rPr lang="zh-CN" altLang="en-US" dirty="0"/>
              <a:t>计算机指令系统中哪些是必备指令</a:t>
            </a:r>
            <a:r>
              <a:rPr lang="en-US" altLang="zh-CN" dirty="0"/>
              <a:t>?</a:t>
            </a:r>
            <a:r>
              <a:rPr lang="zh-CN" altLang="en-US" dirty="0"/>
              <a:t>为什么</a:t>
            </a:r>
            <a:r>
              <a:rPr lang="en-US" altLang="zh-CN" dirty="0"/>
              <a:t>?</a:t>
            </a:r>
            <a:endParaRPr lang="zh-CN" altLang="en-US" dirty="0"/>
          </a:p>
          <a:p>
            <a:pPr lvl="1"/>
            <a:r>
              <a:rPr lang="zh-CN" altLang="en-US" dirty="0"/>
              <a:t>指令寻址方式有哪些</a:t>
            </a:r>
            <a:r>
              <a:rPr lang="en-US" altLang="zh-CN" dirty="0"/>
              <a:t>?</a:t>
            </a:r>
            <a:r>
              <a:rPr lang="zh-CN" altLang="en-US" dirty="0"/>
              <a:t>这些寻址方式可以在高级语言程序中找到哪些影子</a:t>
            </a:r>
            <a:r>
              <a:rPr lang="en-US" altLang="zh-CN" dirty="0"/>
              <a:t>?</a:t>
            </a:r>
            <a:endParaRPr lang="zh-CN" altLang="en-US" dirty="0"/>
          </a:p>
          <a:p>
            <a:pPr lvl="1"/>
            <a:r>
              <a:rPr lang="zh-CN" altLang="en-US" dirty="0"/>
              <a:t>分析</a:t>
            </a:r>
            <a:r>
              <a:rPr lang="en-US" altLang="zh-CN" dirty="0" err="1"/>
              <a:t>ThinPAD</a:t>
            </a:r>
            <a:r>
              <a:rPr lang="en-US" altLang="zh-CN" dirty="0"/>
              <a:t> MIPS</a:t>
            </a:r>
            <a:r>
              <a:rPr lang="zh-CN" altLang="en-US" dirty="0"/>
              <a:t>指令系统的在寻址方式和指令格式方面的特点。</a:t>
            </a:r>
          </a:p>
          <a:p>
            <a:pPr lvl="1"/>
            <a:r>
              <a:rPr lang="zh-CN" altLang="en-US" dirty="0"/>
              <a:t>根据</a:t>
            </a:r>
            <a:r>
              <a:rPr lang="en-US" altLang="zh-CN" dirty="0" err="1"/>
              <a:t>ThinPAD</a:t>
            </a:r>
            <a:r>
              <a:rPr lang="en-US" altLang="zh-CN" dirty="0"/>
              <a:t> MIPS</a:t>
            </a:r>
            <a:r>
              <a:rPr lang="zh-CN" altLang="en-US" dirty="0"/>
              <a:t>指令系统要求，确定</a:t>
            </a:r>
            <a:r>
              <a:rPr lang="en-US" altLang="zh-CN" dirty="0"/>
              <a:t>ALU</a:t>
            </a:r>
            <a:r>
              <a:rPr lang="zh-CN" altLang="en-US" dirty="0"/>
              <a:t>应具备的功能。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73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9959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谢谢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5F886C-0A22-6F4D-BC08-A1674DBCDE43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74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37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4032-590E-B741-8553-53C8AA58B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寄存器在计算机中的位置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567CB-4C45-3845-9C3F-0F1DCEA0A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726314"/>
          </a:xfrm>
        </p:spPr>
        <p:txBody>
          <a:bodyPr/>
          <a:lstStyle/>
          <a:p>
            <a:r>
              <a:rPr lang="zh-CN" altLang="en-US" dirty="0"/>
              <a:t>寄存器是数据通路的一部分</a:t>
            </a:r>
            <a:endParaRPr lang="en-US" dirty="0"/>
          </a:p>
        </p:txBody>
      </p:sp>
      <p:sp>
        <p:nvSpPr>
          <p:cNvPr id="4" name="Google Shape;446;p48">
            <a:extLst>
              <a:ext uri="{FF2B5EF4-FFF2-40B4-BE49-F238E27FC236}">
                <a16:creationId xmlns:a16="http://schemas.microsoft.com/office/drawing/2014/main" id="{C18075F6-45CA-8E45-8B87-B24CDE5962E1}"/>
              </a:ext>
            </a:extLst>
          </p:cNvPr>
          <p:cNvSpPr/>
          <p:nvPr/>
        </p:nvSpPr>
        <p:spPr>
          <a:xfrm>
            <a:off x="2800350" y="2686875"/>
            <a:ext cx="5029200" cy="301752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lt2">
                <a:alpha val="7490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447;p48">
            <a:extLst>
              <a:ext uri="{FF2B5EF4-FFF2-40B4-BE49-F238E27FC236}">
                <a16:creationId xmlns:a16="http://schemas.microsoft.com/office/drawing/2014/main" id="{314E1B68-F6E9-2E4D-B3CE-899CDD5799C9}"/>
              </a:ext>
            </a:extLst>
          </p:cNvPr>
          <p:cNvSpPr/>
          <p:nvPr/>
        </p:nvSpPr>
        <p:spPr>
          <a:xfrm>
            <a:off x="3028950" y="3235515"/>
            <a:ext cx="1371600" cy="224028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lt2">
                <a:alpha val="7490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Google Shape;448;p48">
            <a:extLst>
              <a:ext uri="{FF2B5EF4-FFF2-40B4-BE49-F238E27FC236}">
                <a16:creationId xmlns:a16="http://schemas.microsoft.com/office/drawing/2014/main" id="{DA1D2C62-7F07-EC4C-9145-E584D30B4266}"/>
              </a:ext>
            </a:extLst>
          </p:cNvPr>
          <p:cNvSpPr/>
          <p:nvPr/>
        </p:nvSpPr>
        <p:spPr>
          <a:xfrm>
            <a:off x="3028950" y="3381819"/>
            <a:ext cx="1371600" cy="528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Processor</a:t>
            </a:r>
            <a:endParaRPr/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7" name="Google Shape;449;p48">
            <a:extLst>
              <a:ext uri="{FF2B5EF4-FFF2-40B4-BE49-F238E27FC236}">
                <a16:creationId xmlns:a16="http://schemas.microsoft.com/office/drawing/2014/main" id="{2521C295-A422-314D-B024-C7D933A4EDFE}"/>
              </a:ext>
            </a:extLst>
          </p:cNvPr>
          <p:cNvSpPr/>
          <p:nvPr/>
        </p:nvSpPr>
        <p:spPr>
          <a:xfrm>
            <a:off x="4629150" y="3235515"/>
            <a:ext cx="1371600" cy="224028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lt2">
                <a:alpha val="7490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Google Shape;450;p48">
            <a:extLst>
              <a:ext uri="{FF2B5EF4-FFF2-40B4-BE49-F238E27FC236}">
                <a16:creationId xmlns:a16="http://schemas.microsoft.com/office/drawing/2014/main" id="{CC528905-74D6-7E41-915D-A35A48221639}"/>
              </a:ext>
            </a:extLst>
          </p:cNvPr>
          <p:cNvSpPr/>
          <p:nvPr/>
        </p:nvSpPr>
        <p:spPr>
          <a:xfrm>
            <a:off x="6229350" y="3235515"/>
            <a:ext cx="1371600" cy="224028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lt2">
                <a:alpha val="7490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Google Shape;451;p48">
            <a:extLst>
              <a:ext uri="{FF2B5EF4-FFF2-40B4-BE49-F238E27FC236}">
                <a16:creationId xmlns:a16="http://schemas.microsoft.com/office/drawing/2014/main" id="{6E54D5F0-2D31-BB40-B23D-0236D460AF47}"/>
              </a:ext>
            </a:extLst>
          </p:cNvPr>
          <p:cNvSpPr/>
          <p:nvPr/>
        </p:nvSpPr>
        <p:spPr>
          <a:xfrm>
            <a:off x="2800350" y="2768155"/>
            <a:ext cx="5029200" cy="469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</a:t>
            </a:r>
            <a:endParaRPr dirty="0"/>
          </a:p>
        </p:txBody>
      </p:sp>
      <p:sp>
        <p:nvSpPr>
          <p:cNvPr id="10" name="Google Shape;452;p48">
            <a:extLst>
              <a:ext uri="{FF2B5EF4-FFF2-40B4-BE49-F238E27FC236}">
                <a16:creationId xmlns:a16="http://schemas.microsoft.com/office/drawing/2014/main" id="{527511AC-B014-F44F-8CFA-92CB190B1585}"/>
              </a:ext>
            </a:extLst>
          </p:cNvPr>
          <p:cNvSpPr/>
          <p:nvPr/>
        </p:nvSpPr>
        <p:spPr>
          <a:xfrm>
            <a:off x="3175254" y="3784155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lt2">
                <a:alpha val="7490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453;p48">
            <a:extLst>
              <a:ext uri="{FF2B5EF4-FFF2-40B4-BE49-F238E27FC236}">
                <a16:creationId xmlns:a16="http://schemas.microsoft.com/office/drawing/2014/main" id="{3762DEA5-EDC3-D54C-9483-9EF4F24E6C3A}"/>
              </a:ext>
            </a:extLst>
          </p:cNvPr>
          <p:cNvSpPr/>
          <p:nvPr/>
        </p:nvSpPr>
        <p:spPr>
          <a:xfrm>
            <a:off x="3175254" y="4698555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lt2">
                <a:alpha val="7490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454;p48">
            <a:extLst>
              <a:ext uri="{FF2B5EF4-FFF2-40B4-BE49-F238E27FC236}">
                <a16:creationId xmlns:a16="http://schemas.microsoft.com/office/drawing/2014/main" id="{9A1DD1F4-A3BC-1049-9021-BADAB8A946E9}"/>
              </a:ext>
            </a:extLst>
          </p:cNvPr>
          <p:cNvSpPr/>
          <p:nvPr/>
        </p:nvSpPr>
        <p:spPr>
          <a:xfrm>
            <a:off x="3028950" y="3829875"/>
            <a:ext cx="1371600" cy="528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</a:t>
            </a:r>
            <a:endParaRPr/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(“brain”)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455;p48">
            <a:extLst>
              <a:ext uri="{FF2B5EF4-FFF2-40B4-BE49-F238E27FC236}">
                <a16:creationId xmlns:a16="http://schemas.microsoft.com/office/drawing/2014/main" id="{140B0F28-7F4A-CA4A-A1B7-3862010A8EE1}"/>
              </a:ext>
            </a:extLst>
          </p:cNvPr>
          <p:cNvSpPr/>
          <p:nvPr/>
        </p:nvSpPr>
        <p:spPr>
          <a:xfrm>
            <a:off x="3039836" y="4771707"/>
            <a:ext cx="1371600" cy="522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Datapath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Registers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56;p48">
            <a:extLst>
              <a:ext uri="{FF2B5EF4-FFF2-40B4-BE49-F238E27FC236}">
                <a16:creationId xmlns:a16="http://schemas.microsoft.com/office/drawing/2014/main" id="{1399607B-4D64-E74D-9932-3F6EA81CB41E}"/>
              </a:ext>
            </a:extLst>
          </p:cNvPr>
          <p:cNvSpPr/>
          <p:nvPr/>
        </p:nvSpPr>
        <p:spPr>
          <a:xfrm>
            <a:off x="4629150" y="3381819"/>
            <a:ext cx="1371600" cy="522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/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457;p48">
            <a:extLst>
              <a:ext uri="{FF2B5EF4-FFF2-40B4-BE49-F238E27FC236}">
                <a16:creationId xmlns:a16="http://schemas.microsoft.com/office/drawing/2014/main" id="{3F711EA2-9D47-384C-8520-86453CC03379}"/>
              </a:ext>
            </a:extLst>
          </p:cNvPr>
          <p:cNvSpPr/>
          <p:nvPr/>
        </p:nvSpPr>
        <p:spPr>
          <a:xfrm>
            <a:off x="6229350" y="3381819"/>
            <a:ext cx="13716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Devices</a:t>
            </a:r>
            <a:endParaRPr/>
          </a:p>
        </p:txBody>
      </p:sp>
      <p:sp>
        <p:nvSpPr>
          <p:cNvPr id="16" name="Google Shape;458;p48">
            <a:extLst>
              <a:ext uri="{FF2B5EF4-FFF2-40B4-BE49-F238E27FC236}">
                <a16:creationId xmlns:a16="http://schemas.microsoft.com/office/drawing/2014/main" id="{29FC44F0-3F32-334B-9558-3C1058569658}"/>
              </a:ext>
            </a:extLst>
          </p:cNvPr>
          <p:cNvSpPr/>
          <p:nvPr/>
        </p:nvSpPr>
        <p:spPr>
          <a:xfrm>
            <a:off x="6375654" y="3784155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lt2">
                <a:alpha val="7490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" name="Google Shape;459;p48">
            <a:extLst>
              <a:ext uri="{FF2B5EF4-FFF2-40B4-BE49-F238E27FC236}">
                <a16:creationId xmlns:a16="http://schemas.microsoft.com/office/drawing/2014/main" id="{820D16D9-3F0A-5344-91B5-0BF0FEB96884}"/>
              </a:ext>
            </a:extLst>
          </p:cNvPr>
          <p:cNvSpPr/>
          <p:nvPr/>
        </p:nvSpPr>
        <p:spPr>
          <a:xfrm>
            <a:off x="6375654" y="4698555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lt2">
                <a:alpha val="7490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Google Shape;460;p48">
            <a:extLst>
              <a:ext uri="{FF2B5EF4-FFF2-40B4-BE49-F238E27FC236}">
                <a16:creationId xmlns:a16="http://schemas.microsoft.com/office/drawing/2014/main" id="{AB7FD720-689A-7B4A-B994-C8440166BD5E}"/>
              </a:ext>
            </a:extLst>
          </p:cNvPr>
          <p:cNvSpPr/>
          <p:nvPr/>
        </p:nvSpPr>
        <p:spPr>
          <a:xfrm>
            <a:off x="6229350" y="3829875"/>
            <a:ext cx="13716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endParaRPr/>
          </a:p>
        </p:txBody>
      </p:sp>
      <p:sp>
        <p:nvSpPr>
          <p:cNvPr id="19" name="Google Shape;461;p48">
            <a:extLst>
              <a:ext uri="{FF2B5EF4-FFF2-40B4-BE49-F238E27FC236}">
                <a16:creationId xmlns:a16="http://schemas.microsoft.com/office/drawing/2014/main" id="{015CA1A2-292D-EC49-AAB6-F908F93AEF6F}"/>
              </a:ext>
            </a:extLst>
          </p:cNvPr>
          <p:cNvSpPr/>
          <p:nvPr/>
        </p:nvSpPr>
        <p:spPr>
          <a:xfrm>
            <a:off x="6229350" y="4771707"/>
            <a:ext cx="13716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53898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3AABC-A8D2-DE40-9208-AE3B23A85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MIPS</a:t>
            </a:r>
            <a:r>
              <a:rPr kumimoji="1" lang="zh-CN" altLang="en-US" dirty="0"/>
              <a:t>汇编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332D6-0126-244C-B7D8-CB2E9D2A4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汇编使用严格的指令格式</a:t>
            </a:r>
            <a:endParaRPr kumimoji="1" lang="en-US" altLang="zh-CN" dirty="0"/>
          </a:p>
          <a:p>
            <a:pPr marL="0" indent="0">
              <a:buNone/>
            </a:pPr>
            <a:r>
              <a:rPr lang="en-US" dirty="0">
                <a:solidFill>
                  <a:schemeClr val="dk1"/>
                </a:solidFill>
                <a:latin typeface="Courier New"/>
                <a:ea typeface="Courier New"/>
                <a:cs typeface="Calibri"/>
                <a:sym typeface="Calibri"/>
              </a:rPr>
              <a:t>		</a:t>
            </a:r>
            <a:r>
              <a:rPr lang="en-US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op </a:t>
            </a:r>
            <a:r>
              <a:rPr lang="en-US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dst</a:t>
            </a:r>
            <a:r>
              <a:rPr lang="en-US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, src1, src2</a:t>
            </a:r>
            <a:endParaRPr lang="en-US" dirty="0"/>
          </a:p>
          <a:p>
            <a:pPr lvl="1"/>
            <a:r>
              <a:rPr kumimoji="1" lang="en-US" altLang="zh-CN" dirty="0"/>
              <a:t>1</a:t>
            </a:r>
            <a:r>
              <a:rPr kumimoji="1" lang="zh-CN" altLang="en-US" dirty="0"/>
              <a:t>个操作码，</a:t>
            </a:r>
            <a:r>
              <a:rPr kumimoji="1" lang="en-US" altLang="zh-CN" dirty="0"/>
              <a:t>3</a:t>
            </a:r>
            <a:r>
              <a:rPr kumimoji="1" lang="zh-CN" altLang="en-US" dirty="0"/>
              <a:t>个操作数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op</a:t>
            </a:r>
            <a:r>
              <a:rPr kumimoji="1" lang="zh-CN" altLang="en-US" dirty="0"/>
              <a:t> 操作的名字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dst</a:t>
            </a:r>
            <a:r>
              <a:rPr kumimoji="1" lang="zh-CN" altLang="en-US" dirty="0"/>
              <a:t> 目标寄存器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src1</a:t>
            </a:r>
            <a:r>
              <a:rPr kumimoji="1" lang="zh-CN" altLang="en-US" dirty="0"/>
              <a:t> 第一个源操作数寄存器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src2</a:t>
            </a:r>
            <a:r>
              <a:rPr kumimoji="1" lang="zh-CN" altLang="en-US" dirty="0"/>
              <a:t> 第二个源操作数寄存器</a:t>
            </a:r>
            <a:endParaRPr kumimoji="1" lang="en-US" altLang="zh-CN" dirty="0"/>
          </a:p>
          <a:p>
            <a:r>
              <a:rPr kumimoji="1" lang="zh-CN" altLang="en-US" dirty="0"/>
              <a:t>通过一些限制来保持硬件简单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4236095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1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黑体"/>
        <a:cs typeface=""/>
      </a:majorFont>
      <a:minorFont>
        <a:latin typeface="Gill Sans M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主题1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4912</TotalTime>
  <Words>4696</Words>
  <Application>Microsoft Macintosh PowerPoint</Application>
  <PresentationFormat>全屏显示(4:3)</PresentationFormat>
  <Paragraphs>759</Paragraphs>
  <Slides>74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90" baseType="lpstr">
      <vt:lpstr>黑体</vt:lpstr>
      <vt:lpstr>宋体</vt:lpstr>
      <vt:lpstr>Microsoft YaHei</vt:lpstr>
      <vt:lpstr>Microsoft YaHei</vt:lpstr>
      <vt:lpstr>Arimo</vt:lpstr>
      <vt:lpstr>MS PMincho</vt:lpstr>
      <vt:lpstr>Arial</vt:lpstr>
      <vt:lpstr>Calibri</vt:lpstr>
      <vt:lpstr>Courier New</vt:lpstr>
      <vt:lpstr>Gill Sans MT</vt:lpstr>
      <vt:lpstr>Helvetica Neue</vt:lpstr>
      <vt:lpstr>Times</vt:lpstr>
      <vt:lpstr>Times New Roman</vt:lpstr>
      <vt:lpstr>Wingdings</vt:lpstr>
      <vt:lpstr>Wingdings 3</vt:lpstr>
      <vt:lpstr>主题1</vt:lpstr>
      <vt:lpstr>MIPS指令系统</vt:lpstr>
      <vt:lpstr>MIPS的指令集手册</vt:lpstr>
      <vt:lpstr>变量保存在硬件什么位置</vt:lpstr>
      <vt:lpstr>寄存器 vs. 内存</vt:lpstr>
      <vt:lpstr>MIPS中的寄存器</vt:lpstr>
      <vt:lpstr>MIPS中的寄存器</vt:lpstr>
      <vt:lpstr>寄存器</vt:lpstr>
      <vt:lpstr>寄存器在计算机中的位置</vt:lpstr>
      <vt:lpstr>MIPS汇编1</vt:lpstr>
      <vt:lpstr>MIPS汇编2</vt:lpstr>
      <vt:lpstr>MIPS指令举例</vt:lpstr>
      <vt:lpstr>MIPS程序举例</vt:lpstr>
      <vt:lpstr>特殊的寄存器$zero</vt:lpstr>
      <vt:lpstr>MIPS中的立即数</vt:lpstr>
      <vt:lpstr>算术操作的溢出</vt:lpstr>
      <vt:lpstr>数据传输指令</vt:lpstr>
      <vt:lpstr>数据传输</vt:lpstr>
      <vt:lpstr>数据传输指令的格式</vt:lpstr>
      <vt:lpstr>内存的字节寻址方式</vt:lpstr>
      <vt:lpstr>数据传输指令</vt:lpstr>
      <vt:lpstr>条件跳转指令</vt:lpstr>
      <vt:lpstr>Anecdote</vt:lpstr>
      <vt:lpstr>条件跳转指令</vt:lpstr>
      <vt:lpstr>If Else代码的翻译</vt:lpstr>
      <vt:lpstr>If Else代码的翻译</vt:lpstr>
      <vt:lpstr>其它的条件跳转指令</vt:lpstr>
      <vt:lpstr>If Else代码的翻译</vt:lpstr>
      <vt:lpstr>MIPS汇编中的循环</vt:lpstr>
      <vt:lpstr>MIPS乘法与除法指令</vt:lpstr>
      <vt:lpstr>除法指令举例</vt:lpstr>
      <vt:lpstr>算术溢出举例</vt:lpstr>
      <vt:lpstr>MIPS的位操作指令</vt:lpstr>
      <vt:lpstr>移位指令</vt:lpstr>
      <vt:lpstr>移位指令</vt:lpstr>
      <vt:lpstr>移位指令举例</vt:lpstr>
      <vt:lpstr>指令举例</vt:lpstr>
      <vt:lpstr>指令举例</vt:lpstr>
      <vt:lpstr>MIPS指令第一部分小结</vt:lpstr>
      <vt:lpstr>助记符的后缀</vt:lpstr>
      <vt:lpstr>内存与变量的大小（variable size）</vt:lpstr>
      <vt:lpstr>传输一个字节数据</vt:lpstr>
      <vt:lpstr>字节排布</vt:lpstr>
      <vt:lpstr>字节数据传输指令</vt:lpstr>
      <vt:lpstr>半字数据传输指令</vt:lpstr>
      <vt:lpstr>MIPS中的比较指令</vt:lpstr>
      <vt:lpstr>在MIPS指令中有无符号数比较</vt:lpstr>
      <vt:lpstr>MIPS中的有符号与无符号</vt:lpstr>
      <vt:lpstr>汇编中的伪指令</vt:lpstr>
      <vt:lpstr>其它的伪指令</vt:lpstr>
      <vt:lpstr>伪指令</vt:lpstr>
      <vt:lpstr>更多的寄存器</vt:lpstr>
      <vt:lpstr>MAL vs. TAL</vt:lpstr>
      <vt:lpstr>MIPS中的函数调用（不用讲）</vt:lpstr>
      <vt:lpstr>MIPS中对函数调用的支持</vt:lpstr>
      <vt:lpstr>MIPS中的函数调用</vt:lpstr>
      <vt:lpstr>MIPS中的寄存器</vt:lpstr>
      <vt:lpstr>指令地址</vt:lpstr>
      <vt:lpstr>程序计数器</vt:lpstr>
      <vt:lpstr>jal指令</vt:lpstr>
      <vt:lpstr>寄存器惯例</vt:lpstr>
      <vt:lpstr>数据的内存排布情况</vt:lpstr>
      <vt:lpstr>被调用者保存寄存器（Saved Registers）</vt:lpstr>
      <vt:lpstr>调用者保存寄存器（Volatile Registers）</vt:lpstr>
      <vt:lpstr>在MIPS中的栈帧的结构</vt:lpstr>
      <vt:lpstr>指令总结</vt:lpstr>
      <vt:lpstr>MIPS中的通用寄存器</vt:lpstr>
      <vt:lpstr>代码举例（1）</vt:lpstr>
      <vt:lpstr>代码举例（2）</vt:lpstr>
      <vt:lpstr>代码举例（3）临时寄存器</vt:lpstr>
      <vt:lpstr>代码举例（4）</vt:lpstr>
      <vt:lpstr>内存使用惯例</vt:lpstr>
      <vt:lpstr>MIPS指令第二部分小结</vt:lpstr>
      <vt:lpstr>阅读和思考</vt:lpstr>
      <vt:lpstr>谢谢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面向云计算的网络化操作系统 课题三 启动预备会</dc:title>
  <dc:creator>Hu Chunming</dc:creator>
  <cp:lastModifiedBy>Kang Chen</cp:lastModifiedBy>
  <cp:revision>631</cp:revision>
  <dcterms:created xsi:type="dcterms:W3CDTF">2016-09-06T00:35:26Z</dcterms:created>
  <dcterms:modified xsi:type="dcterms:W3CDTF">2019-09-04T03:35:23Z</dcterms:modified>
</cp:coreProperties>
</file>